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8" r:id="rId2"/>
    <p:sldId id="270" r:id="rId3"/>
    <p:sldId id="277" r:id="rId4"/>
    <p:sldId id="282" r:id="rId5"/>
    <p:sldId id="276" r:id="rId6"/>
    <p:sldId id="279" r:id="rId7"/>
    <p:sldId id="278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71" r:id="rId19"/>
    <p:sldId id="273" r:id="rId20"/>
    <p:sldId id="274" r:id="rId21"/>
    <p:sldId id="275" r:id="rId22"/>
    <p:sldId id="29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633"/>
    <a:srgbClr val="F8B200"/>
    <a:srgbClr val="E09E28"/>
    <a:srgbClr val="EBC175"/>
    <a:srgbClr val="A6A6A6"/>
    <a:srgbClr val="F3F4F2"/>
    <a:srgbClr val="E2E4E0"/>
    <a:srgbClr val="D1D4CD"/>
    <a:srgbClr val="FFFFFF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2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4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2CE24-4B9A-4FC6-8BD2-43C06B17E144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ebpftravel.com/" TargetMode="External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sv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image" Target="../media/image5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7.svg"/><Relationship Id="rId1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sv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image" Target="../media/image5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7.svg"/><Relationship Id="rId1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svg"/><Relationship Id="rId18" Type="http://schemas.openxmlformats.org/officeDocument/2006/relationships/image" Target="../media/image21.png"/><Relationship Id="rId3" Type="http://schemas.openxmlformats.org/officeDocument/2006/relationships/image" Target="../media/image9.svg"/><Relationship Id="rId21" Type="http://schemas.openxmlformats.org/officeDocument/2006/relationships/image" Target="../media/image24.pn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8.png"/><Relationship Id="rId16" Type="http://schemas.openxmlformats.org/officeDocument/2006/relationships/image" Target="../media/image18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24" Type="http://schemas.openxmlformats.org/officeDocument/2006/relationships/image" Target="../media/image27.svg"/><Relationship Id="rId5" Type="http://schemas.openxmlformats.org/officeDocument/2006/relationships/image" Target="../media/image5.png"/><Relationship Id="rId15" Type="http://schemas.openxmlformats.org/officeDocument/2006/relationships/image" Target="../media/image17.svg"/><Relationship Id="rId23" Type="http://schemas.openxmlformats.org/officeDocument/2006/relationships/image" Target="../media/image26.png"/><Relationship Id="rId10" Type="http://schemas.openxmlformats.org/officeDocument/2006/relationships/image" Target="../media/image12.png"/><Relationship Id="rId19" Type="http://schemas.openxmlformats.org/officeDocument/2006/relationships/image" Target="../media/image22.svg"/><Relationship Id="rId4" Type="http://schemas.openxmlformats.org/officeDocument/2006/relationships/image" Target="../media/image1.png"/><Relationship Id="rId9" Type="http://schemas.openxmlformats.org/officeDocument/2006/relationships/image" Target="../media/image7.svg"/><Relationship Id="rId14" Type="http://schemas.openxmlformats.org/officeDocument/2006/relationships/image" Target="../media/image16.png"/><Relationship Id="rId22" Type="http://schemas.openxmlformats.org/officeDocument/2006/relationships/image" Target="../media/image2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svg"/><Relationship Id="rId18" Type="http://schemas.openxmlformats.org/officeDocument/2006/relationships/image" Target="../media/image28.png"/><Relationship Id="rId3" Type="http://schemas.openxmlformats.org/officeDocument/2006/relationships/image" Target="../media/image9.svg"/><Relationship Id="rId21" Type="http://schemas.openxmlformats.org/officeDocument/2006/relationships/image" Target="../media/image31.sv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8.png"/><Relationship Id="rId16" Type="http://schemas.openxmlformats.org/officeDocument/2006/relationships/image" Target="../media/image1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24" Type="http://schemas.openxmlformats.org/officeDocument/2006/relationships/image" Target="../media/image23.png"/><Relationship Id="rId5" Type="http://schemas.openxmlformats.org/officeDocument/2006/relationships/image" Target="../media/image5.png"/><Relationship Id="rId15" Type="http://schemas.openxmlformats.org/officeDocument/2006/relationships/image" Target="../media/image17.svg"/><Relationship Id="rId23" Type="http://schemas.openxmlformats.org/officeDocument/2006/relationships/image" Target="../media/image22.svg"/><Relationship Id="rId10" Type="http://schemas.openxmlformats.org/officeDocument/2006/relationships/image" Target="../media/image12.png"/><Relationship Id="rId19" Type="http://schemas.openxmlformats.org/officeDocument/2006/relationships/image" Target="../media/image29.svg"/><Relationship Id="rId4" Type="http://schemas.openxmlformats.org/officeDocument/2006/relationships/image" Target="../media/image1.png"/><Relationship Id="rId9" Type="http://schemas.openxmlformats.org/officeDocument/2006/relationships/image" Target="../media/image7.svg"/><Relationship Id="rId14" Type="http://schemas.openxmlformats.org/officeDocument/2006/relationships/image" Target="../media/image16.png"/><Relationship Id="rId22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svg"/><Relationship Id="rId18" Type="http://schemas.openxmlformats.org/officeDocument/2006/relationships/image" Target="../media/image32.png"/><Relationship Id="rId3" Type="http://schemas.openxmlformats.org/officeDocument/2006/relationships/image" Target="../media/image9.svg"/><Relationship Id="rId21" Type="http://schemas.openxmlformats.org/officeDocument/2006/relationships/image" Target="../media/image22.sv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8.png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image" Target="../media/image5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33.svg"/><Relationship Id="rId4" Type="http://schemas.openxmlformats.org/officeDocument/2006/relationships/image" Target="../media/image1.png"/><Relationship Id="rId9" Type="http://schemas.openxmlformats.org/officeDocument/2006/relationships/image" Target="../media/image7.svg"/><Relationship Id="rId14" Type="http://schemas.openxmlformats.org/officeDocument/2006/relationships/image" Target="../media/image16.png"/><Relationship Id="rId2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svg"/><Relationship Id="rId18" Type="http://schemas.openxmlformats.org/officeDocument/2006/relationships/image" Target="../media/image34.png"/><Relationship Id="rId3" Type="http://schemas.openxmlformats.org/officeDocument/2006/relationships/image" Target="../media/image9.svg"/><Relationship Id="rId21" Type="http://schemas.openxmlformats.org/officeDocument/2006/relationships/image" Target="../media/image22.sv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8.png"/><Relationship Id="rId16" Type="http://schemas.openxmlformats.org/officeDocument/2006/relationships/image" Target="../media/image18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image" Target="../media/image5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19" Type="http://schemas.openxmlformats.org/officeDocument/2006/relationships/image" Target="../media/image35.svg"/><Relationship Id="rId4" Type="http://schemas.openxmlformats.org/officeDocument/2006/relationships/image" Target="../media/image1.png"/><Relationship Id="rId9" Type="http://schemas.openxmlformats.org/officeDocument/2006/relationships/image" Target="../media/image7.svg"/><Relationship Id="rId14" Type="http://schemas.openxmlformats.org/officeDocument/2006/relationships/image" Target="../media/image16.png"/><Relationship Id="rId22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sv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image" Target="../media/image5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7.svg"/><Relationship Id="rId1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sv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image" Target="../media/image5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7.svg"/><Relationship Id="rId1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svg"/><Relationship Id="rId18" Type="http://schemas.openxmlformats.org/officeDocument/2006/relationships/image" Target="../media/image36.tiff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image" Target="../media/image5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7.svg"/><Relationship Id="rId1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svg"/><Relationship Id="rId18" Type="http://schemas.openxmlformats.org/officeDocument/2006/relationships/image" Target="../media/image37.tiff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image" Target="../media/image5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7.svg"/><Relationship Id="rId1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sv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image" Target="../media/image5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7.svg"/><Relationship Id="rId1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svg"/><Relationship Id="rId18" Type="http://schemas.openxmlformats.org/officeDocument/2006/relationships/image" Target="../media/image38.tiff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image" Target="../media/image5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7.svg"/><Relationship Id="rId1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svg"/><Relationship Id="rId18" Type="http://schemas.openxmlformats.org/officeDocument/2006/relationships/image" Target="../media/image39.tiff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image" Target="../media/image5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7.svg"/><Relationship Id="rId1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9.svg"/><Relationship Id="rId7" Type="http://schemas.openxmlformats.org/officeDocument/2006/relationships/hyperlink" Target="mailto:yunbo.zxf@gmail.com" TargetMode="External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8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liq3ea@gmail.com" TargetMode="External"/><Relationship Id="rId11" Type="http://schemas.openxmlformats.org/officeDocument/2006/relationships/image" Target="../media/image7.svg"/><Relationship Id="rId5" Type="http://schemas.openxmlformats.org/officeDocument/2006/relationships/image" Target="../media/image5.png"/><Relationship Id="rId15" Type="http://schemas.openxmlformats.org/officeDocument/2006/relationships/image" Target="../media/image15.svg"/><Relationship Id="rId10" Type="http://schemas.openxmlformats.org/officeDocument/2006/relationships/image" Target="../media/image6.png"/><Relationship Id="rId19" Type="http://schemas.openxmlformats.org/officeDocument/2006/relationships/image" Target="../media/image19.svg"/><Relationship Id="rId4" Type="http://schemas.openxmlformats.org/officeDocument/2006/relationships/image" Target="../media/image1.png"/><Relationship Id="rId9" Type="http://schemas.openxmlformats.org/officeDocument/2006/relationships/image" Target="../media/image11.sv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sv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image" Target="../media/image5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7.svg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sv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image" Target="../media/image5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7.sv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svg"/><Relationship Id="rId18" Type="http://schemas.openxmlformats.org/officeDocument/2006/relationships/image" Target="../media/image20.pn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image" Target="../media/image5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7.sv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sv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image" Target="../media/image5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7.sv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sv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image" Target="../media/image5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7.sv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sv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image" Target="../media/image5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7.svg"/><Relationship Id="rId1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5.svg"/><Relationship Id="rId3" Type="http://schemas.openxmlformats.org/officeDocument/2006/relationships/image" Target="../media/image9.svg"/><Relationship Id="rId7" Type="http://schemas.openxmlformats.org/officeDocument/2006/relationships/image" Target="../media/image11.svg"/><Relationship Id="rId12" Type="http://schemas.openxmlformats.org/officeDocument/2006/relationships/image" Target="../media/image14.png"/><Relationship Id="rId17" Type="http://schemas.openxmlformats.org/officeDocument/2006/relationships/image" Target="../media/image19.svg"/><Relationship Id="rId2" Type="http://schemas.openxmlformats.org/officeDocument/2006/relationships/image" Target="../media/image8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3.svg"/><Relationship Id="rId5" Type="http://schemas.openxmlformats.org/officeDocument/2006/relationships/image" Target="../media/image5.png"/><Relationship Id="rId15" Type="http://schemas.openxmlformats.org/officeDocument/2006/relationships/image" Target="../media/image17.svg"/><Relationship Id="rId10" Type="http://schemas.openxmlformats.org/officeDocument/2006/relationships/image" Target="../media/image12.png"/><Relationship Id="rId4" Type="http://schemas.openxmlformats.org/officeDocument/2006/relationships/image" Target="../media/image1.png"/><Relationship Id="rId9" Type="http://schemas.openxmlformats.org/officeDocument/2006/relationships/image" Target="../media/image7.sv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7183D814-AC0F-9FC4-C112-06A4B6A8F1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F89193A-1188-0611-32F0-17AA22F5B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98" y="1340230"/>
            <a:ext cx="9194053" cy="380730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77DAF4F-8C30-39AC-A032-7635A1476C53}"/>
              </a:ext>
            </a:extLst>
          </p:cNvPr>
          <p:cNvSpPr txBox="1"/>
          <p:nvPr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0040F9-6358-32B5-DC54-71109DDB185A}"/>
              </a:ext>
            </a:extLst>
          </p:cNvPr>
          <p:cNvSpPr txBox="1"/>
          <p:nvPr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AEFB42-9156-6C1D-121F-350A827AB0A6}"/>
              </a:ext>
            </a:extLst>
          </p:cNvPr>
          <p:cNvSpPr txBox="1"/>
          <p:nvPr/>
        </p:nvSpPr>
        <p:spPr>
          <a:xfrm>
            <a:off x="653143" y="2515777"/>
            <a:ext cx="1122140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eBPF</a:t>
            </a:r>
            <a:r>
              <a:rPr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在安全领域的应用</a:t>
            </a:r>
            <a:endParaRPr lang="en-US" altLang="zh-CN" sz="7200" dirty="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李强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&amp;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张绪峰，蚂蚁集团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2022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年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10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月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CD59848-875A-8C4A-82D6-36F2C8CFF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477" y="5549222"/>
            <a:ext cx="9194053" cy="161851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207EEFF-52D3-B5D3-2D5C-AC6D0ACFFB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38" y="642782"/>
            <a:ext cx="3687062" cy="287247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17C3F69-1D18-C68D-1B36-CF36ED6C01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BF245E31-E587-8107-AE1C-FF2A4DE994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698" y="5065399"/>
            <a:ext cx="1409700" cy="116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14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5677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Linux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恶意软件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2DD3B8E-7C94-8D4F-8B27-09216BEAAC0A}"/>
              </a:ext>
            </a:extLst>
          </p:cNvPr>
          <p:cNvSpPr txBox="1"/>
          <p:nvPr/>
        </p:nvSpPr>
        <p:spPr>
          <a:xfrm>
            <a:off x="499817" y="1681589"/>
            <a:ext cx="11692183" cy="4354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问题：</a:t>
            </a:r>
            <a:r>
              <a:rPr lang="en-US" altLang="zh-CN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Linux</a:t>
            </a: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恶意软件越来越使用高级技术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 algn="l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背景：恶意软件会使用各种高级技术逃避传统软件检测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 algn="l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例子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无文件攻击：</a:t>
            </a:r>
            <a:r>
              <a:rPr lang="en-US" altLang="zh-CN" sz="32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memfd_create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bpf</a:t>
            </a: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：加载</a:t>
            </a:r>
            <a:r>
              <a:rPr lang="en-US" altLang="zh-CN" sz="32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bpf</a:t>
            </a: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程序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rootkit:</a:t>
            </a: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加载内核模块等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lvl="1" indent="-457200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需求：能够快速检测各种恶意软件</a:t>
            </a:r>
            <a:endParaRPr lang="en-US" altLang="zh-CN" sz="3200" b="1" dirty="0">
              <a:solidFill>
                <a:srgbClr val="2C3E50"/>
              </a:solidFill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728FD41-09CC-3849-88CB-2CF79782DBB6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449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11086" y="3262523"/>
            <a:ext cx="9817589" cy="651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 2:</a:t>
            </a: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32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eBPF</a:t>
            </a: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用于系统安全领域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9B81091-C5DB-C345-8F8A-0505D2F6CFA0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6772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5677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系统行为观测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2DD3B8E-7C94-8D4F-8B27-09216BEAAC0A}"/>
              </a:ext>
            </a:extLst>
          </p:cNvPr>
          <p:cNvSpPr txBox="1"/>
          <p:nvPr/>
        </p:nvSpPr>
        <p:spPr>
          <a:xfrm>
            <a:off x="499817" y="1681589"/>
            <a:ext cx="11692183" cy="1279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需求：需要能够对集群上的节点方便的插桩收集数据</a:t>
            </a:r>
            <a:endParaRPr lang="en-US" altLang="zh-CN" sz="3200" b="1" dirty="0">
              <a:solidFill>
                <a:srgbClr val="2C3E50"/>
              </a:solidFill>
              <a:ea typeface="思源黑体 CN Normal" panose="020B0400000000000000" pitchFamily="34" charset="-122"/>
            </a:endParaRPr>
          </a:p>
          <a:p>
            <a:pPr lvl="1" indent="-457200">
              <a:lnSpc>
                <a:spcPct val="125000"/>
              </a:lnSpc>
              <a:buFont typeface="Wingdings" pitchFamily="2" charset="2"/>
              <a:buChar char="l"/>
            </a:pPr>
            <a:r>
              <a:rPr lang="en-US" altLang="zh-CN" sz="3200" b="1" dirty="0" err="1">
                <a:solidFill>
                  <a:srgbClr val="2C3E50"/>
                </a:solidFill>
                <a:ea typeface="思源黑体 CN Normal" panose="020B0400000000000000" pitchFamily="34" charset="-122"/>
              </a:rPr>
              <a:t>eBPF</a:t>
            </a:r>
            <a:r>
              <a:rPr lang="zh-CN" altLang="en-US" sz="3200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：能够方便的在内核多个地方进行插桩</a:t>
            </a:r>
            <a:endParaRPr lang="en-US" altLang="zh-CN" sz="3200" b="1" dirty="0">
              <a:solidFill>
                <a:srgbClr val="2C3E50"/>
              </a:solidFill>
              <a:ea typeface="思源黑体 CN Normal" panose="020B0400000000000000" pitchFamily="34" charset="-122"/>
            </a:endParaRPr>
          </a:p>
        </p:txBody>
      </p:sp>
      <p:sp>
        <p:nvSpPr>
          <p:cNvPr id="14" name="AutoShape 2" descr="Server SVG Vector">
            <a:extLst>
              <a:ext uri="{FF2B5EF4-FFF2-40B4-BE49-F238E27FC236}">
                <a16:creationId xmlns:a16="http://schemas.microsoft.com/office/drawing/2014/main" id="{D7B11DBC-0A7F-1043-9A45-C6DB2D3FC96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95504" y="415436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6949FD0B-BE2B-184E-BCDC-D26706AA1C8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773025" y="3724811"/>
            <a:ext cx="541069" cy="54106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5BDEAD1-5008-AA42-99AA-BD7C0042AD1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18694" y="4088308"/>
            <a:ext cx="600018" cy="208948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25497F97-4F19-9844-A145-7C9BDC23519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763100" y="4594333"/>
            <a:ext cx="942994" cy="942994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F3A7DA7D-8B5F-1442-A0C1-09FF5CB2F58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773025" y="4597859"/>
            <a:ext cx="541069" cy="54106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1FD6FD7-848E-5346-A2F9-7F171152D71C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18694" y="4961356"/>
            <a:ext cx="600018" cy="208948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C03E6D45-AD11-B848-A113-4697C683A47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788453" y="5547960"/>
            <a:ext cx="541069" cy="54106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DF2E401-AF20-0242-A371-44023429836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234122" y="5911457"/>
            <a:ext cx="600018" cy="208948"/>
          </a:xfrm>
          <a:prstGeom prst="rect">
            <a:avLst/>
          </a:prstGeom>
        </p:spPr>
      </p:pic>
      <p:pic>
        <p:nvPicPr>
          <p:cNvPr id="27" name="图形 26">
            <a:extLst>
              <a:ext uri="{FF2B5EF4-FFF2-40B4-BE49-F238E27FC236}">
                <a16:creationId xmlns:a16="http://schemas.microsoft.com/office/drawing/2014/main" id="{18563AFE-D159-384F-8B8A-76412A5C5B4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4247904" y="4615595"/>
            <a:ext cx="943486" cy="943486"/>
          </a:xfrm>
          <a:prstGeom prst="rect">
            <a:avLst/>
          </a:prstGeom>
        </p:spPr>
      </p:pic>
      <p:cxnSp>
        <p:nvCxnSpPr>
          <p:cNvPr id="29" name="肘形连接符 28">
            <a:extLst>
              <a:ext uri="{FF2B5EF4-FFF2-40B4-BE49-F238E27FC236}">
                <a16:creationId xmlns:a16="http://schemas.microsoft.com/office/drawing/2014/main" id="{97DB128E-3384-F845-BBB0-A6313D8EA273}"/>
              </a:ext>
            </a:extLst>
          </p:cNvPr>
          <p:cNvCxnSpPr>
            <a:cxnSpLocks/>
          </p:cNvCxnSpPr>
          <p:nvPr/>
        </p:nvCxnSpPr>
        <p:spPr>
          <a:xfrm>
            <a:off x="1863288" y="5065830"/>
            <a:ext cx="890717" cy="171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肘形连接符 30">
            <a:extLst>
              <a:ext uri="{FF2B5EF4-FFF2-40B4-BE49-F238E27FC236}">
                <a16:creationId xmlns:a16="http://schemas.microsoft.com/office/drawing/2014/main" id="{8799E9F4-E3D8-0A4D-9660-741F4B881E62}"/>
              </a:ext>
            </a:extLst>
          </p:cNvPr>
          <p:cNvCxnSpPr>
            <a:cxnSpLocks/>
            <a:stCxn id="25" idx="3"/>
            <a:endCxn id="18" idx="1"/>
          </p:cNvCxnSpPr>
          <p:nvPr/>
        </p:nvCxnSpPr>
        <p:spPr>
          <a:xfrm flipV="1">
            <a:off x="1834140" y="5065830"/>
            <a:ext cx="928960" cy="950101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>
            <a:extLst>
              <a:ext uri="{FF2B5EF4-FFF2-40B4-BE49-F238E27FC236}">
                <a16:creationId xmlns:a16="http://schemas.microsoft.com/office/drawing/2014/main" id="{A2F7BFF5-802D-6D4D-BEDD-E224025E3F16}"/>
              </a:ext>
            </a:extLst>
          </p:cNvPr>
          <p:cNvCxnSpPr>
            <a:cxnSpLocks/>
          </p:cNvCxnSpPr>
          <p:nvPr/>
        </p:nvCxnSpPr>
        <p:spPr>
          <a:xfrm rot="16200000" flipH="1">
            <a:off x="1621125" y="4454869"/>
            <a:ext cx="914400" cy="440589"/>
          </a:xfrm>
          <a:prstGeom prst="bentConnector3">
            <a:avLst>
              <a:gd name="adj1" fmla="val 102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127D0CA3-EC20-2D42-A32E-05CA60D893EA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706094" y="5065830"/>
            <a:ext cx="541810" cy="1038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左大括号 33">
            <a:extLst>
              <a:ext uri="{FF2B5EF4-FFF2-40B4-BE49-F238E27FC236}">
                <a16:creationId xmlns:a16="http://schemas.microsoft.com/office/drawing/2014/main" id="{B1570647-B223-B147-97C7-A89D6C62BA25}"/>
              </a:ext>
            </a:extLst>
          </p:cNvPr>
          <p:cNvSpPr/>
          <p:nvPr/>
        </p:nvSpPr>
        <p:spPr>
          <a:xfrm>
            <a:off x="5341385" y="4114026"/>
            <a:ext cx="155448" cy="1924381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Google Shape;185;p42">
            <a:extLst>
              <a:ext uri="{FF2B5EF4-FFF2-40B4-BE49-F238E27FC236}">
                <a16:creationId xmlns:a16="http://schemas.microsoft.com/office/drawing/2014/main" id="{B67E0B8D-B345-E742-90D1-10E8B7F7F4CE}"/>
              </a:ext>
            </a:extLst>
          </p:cNvPr>
          <p:cNvSpPr txBox="1"/>
          <p:nvPr/>
        </p:nvSpPr>
        <p:spPr>
          <a:xfrm>
            <a:off x="5417286" y="4716093"/>
            <a:ext cx="2954327" cy="1280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t" anchorCtr="0">
            <a:noAutofit/>
          </a:bodyPr>
          <a:lstStyle/>
          <a:p>
            <a:pPr marL="101600" lvl="2">
              <a:buSzPts val="2000"/>
            </a:pPr>
            <a:r>
              <a:rPr lang="zh-CN" altLang="en-US" sz="2000" dirty="0">
                <a:latin typeface="Quattrocento Sans"/>
                <a:ea typeface="Quattrocento Sans"/>
                <a:cs typeface="Quattrocento Sans"/>
                <a:sym typeface="Quattrocento Sans"/>
              </a:rPr>
              <a:t>做加固决定</a:t>
            </a:r>
            <a:endParaRPr lang="en-US" altLang="zh-CN" sz="2000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6" name="Google Shape;185;p42">
            <a:extLst>
              <a:ext uri="{FF2B5EF4-FFF2-40B4-BE49-F238E27FC236}">
                <a16:creationId xmlns:a16="http://schemas.microsoft.com/office/drawing/2014/main" id="{27317668-BE8E-6841-A81D-63EB54B768F8}"/>
              </a:ext>
            </a:extLst>
          </p:cNvPr>
          <p:cNvSpPr txBox="1"/>
          <p:nvPr/>
        </p:nvSpPr>
        <p:spPr>
          <a:xfrm>
            <a:off x="2225132" y="4353515"/>
            <a:ext cx="1599467" cy="362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t" anchorCtr="0">
            <a:noAutofit/>
          </a:bodyPr>
          <a:lstStyle/>
          <a:p>
            <a:pPr marL="101600" lvl="2">
              <a:buSzPts val="2000"/>
            </a:pPr>
            <a:r>
              <a:rPr lang="en-US" altLang="zh-CN" dirty="0">
                <a:latin typeface="Quattrocento Sans"/>
                <a:ea typeface="Quattrocento Sans"/>
                <a:cs typeface="Quattrocento Sans"/>
                <a:sym typeface="Quattrocento Sans"/>
              </a:rPr>
              <a:t>Data collection</a:t>
            </a:r>
          </a:p>
        </p:txBody>
      </p:sp>
      <p:sp>
        <p:nvSpPr>
          <p:cNvPr id="37" name="Google Shape;185;p42">
            <a:extLst>
              <a:ext uri="{FF2B5EF4-FFF2-40B4-BE49-F238E27FC236}">
                <a16:creationId xmlns:a16="http://schemas.microsoft.com/office/drawing/2014/main" id="{1FBD9298-A7D1-DC46-8CED-321F032A88EE}"/>
              </a:ext>
            </a:extLst>
          </p:cNvPr>
          <p:cNvSpPr txBox="1"/>
          <p:nvPr/>
        </p:nvSpPr>
        <p:spPr>
          <a:xfrm>
            <a:off x="4575412" y="4356091"/>
            <a:ext cx="1599467" cy="362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t" anchorCtr="0">
            <a:noAutofit/>
          </a:bodyPr>
          <a:lstStyle/>
          <a:p>
            <a:pPr marL="101600" lvl="2">
              <a:buSzPts val="2000"/>
            </a:pPr>
            <a:r>
              <a:rPr lang="en-US" altLang="zh-CN" dirty="0">
                <a:latin typeface="Quattrocento Sans"/>
                <a:ea typeface="Quattrocento Sans"/>
                <a:cs typeface="Quattrocento Sans"/>
                <a:sym typeface="Quattrocento Sans"/>
              </a:rPr>
              <a:t>Data analysis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F89F17F-5BDD-AA49-9A96-DF64170E9109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17927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5677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系统漏洞利用检测与拦截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2DD3B8E-7C94-8D4F-8B27-09216BEAAC0A}"/>
              </a:ext>
            </a:extLst>
          </p:cNvPr>
          <p:cNvSpPr txBox="1"/>
          <p:nvPr/>
        </p:nvSpPr>
        <p:spPr>
          <a:xfrm>
            <a:off x="499817" y="1681589"/>
            <a:ext cx="11692183" cy="1276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需求：能够快速的针对漏洞进行系统止血工作</a:t>
            </a:r>
            <a:endParaRPr lang="en-US" altLang="zh-CN" sz="3200" b="1" dirty="0">
              <a:solidFill>
                <a:srgbClr val="2C3E50"/>
              </a:solidFill>
              <a:ea typeface="思源黑体 CN Normal" panose="020B0400000000000000" pitchFamily="34" charset="-122"/>
            </a:endParaRPr>
          </a:p>
          <a:p>
            <a:pPr lvl="1" indent="-457200">
              <a:lnSpc>
                <a:spcPct val="125000"/>
              </a:lnSpc>
              <a:buFont typeface="Wingdings" pitchFamily="2" charset="2"/>
              <a:buChar char="l"/>
            </a:pPr>
            <a:r>
              <a:rPr lang="en-US" altLang="zh-CN" sz="3200" b="1" dirty="0" err="1">
                <a:solidFill>
                  <a:srgbClr val="2C3E50"/>
                </a:solidFill>
                <a:ea typeface="思源黑体 CN Normal" panose="020B0400000000000000" pitchFamily="34" charset="-122"/>
              </a:rPr>
              <a:t>eBPF</a:t>
            </a:r>
            <a:r>
              <a:rPr lang="zh-CN" altLang="en-US" sz="3200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：根据漏洞以及攻击特征加载检测与拦截程序</a:t>
            </a:r>
            <a:endParaRPr lang="en-US" altLang="zh-CN" sz="3200" b="1" dirty="0">
              <a:solidFill>
                <a:srgbClr val="2C3E50"/>
              </a:solidFill>
              <a:ea typeface="思源黑体 CN Normal" panose="020B0400000000000000" pitchFamily="34" charset="-122"/>
            </a:endParaRPr>
          </a:p>
        </p:txBody>
      </p:sp>
      <p:pic>
        <p:nvPicPr>
          <p:cNvPr id="39" name="图形 38">
            <a:extLst>
              <a:ext uri="{FF2B5EF4-FFF2-40B4-BE49-F238E27FC236}">
                <a16:creationId xmlns:a16="http://schemas.microsoft.com/office/drawing/2014/main" id="{ED6B18BF-5D35-FB46-8D99-3D699731B7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21575" y="4697993"/>
            <a:ext cx="573555" cy="573555"/>
          </a:xfrm>
          <a:prstGeom prst="rect">
            <a:avLst/>
          </a:prstGeom>
        </p:spPr>
      </p:pic>
      <p:pic>
        <p:nvPicPr>
          <p:cNvPr id="40" name="图形 39">
            <a:extLst>
              <a:ext uri="{FF2B5EF4-FFF2-40B4-BE49-F238E27FC236}">
                <a16:creationId xmlns:a16="http://schemas.microsoft.com/office/drawing/2014/main" id="{FA606294-8BC3-704A-9A22-604C1D197CF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365408" y="4626351"/>
            <a:ext cx="716840" cy="716840"/>
          </a:xfrm>
          <a:prstGeom prst="rect">
            <a:avLst/>
          </a:prstGeom>
        </p:spPr>
      </p:pic>
      <p:pic>
        <p:nvPicPr>
          <p:cNvPr id="41" name="图形 40">
            <a:extLst>
              <a:ext uri="{FF2B5EF4-FFF2-40B4-BE49-F238E27FC236}">
                <a16:creationId xmlns:a16="http://schemas.microsoft.com/office/drawing/2014/main" id="{EF3E7989-304F-454D-98BF-B9132342E55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3952526" y="3774978"/>
            <a:ext cx="541069" cy="54106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E977DACD-F151-6440-804B-2611F7791B4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98195" y="4138475"/>
            <a:ext cx="600018" cy="208948"/>
          </a:xfrm>
          <a:prstGeom prst="rect">
            <a:avLst/>
          </a:prstGeom>
        </p:spPr>
      </p:pic>
      <p:pic>
        <p:nvPicPr>
          <p:cNvPr id="43" name="图形 42">
            <a:extLst>
              <a:ext uri="{FF2B5EF4-FFF2-40B4-BE49-F238E27FC236}">
                <a16:creationId xmlns:a16="http://schemas.microsoft.com/office/drawing/2014/main" id="{0A90E1E4-053A-714D-B9A4-D545EAF6F24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3952526" y="4648026"/>
            <a:ext cx="541069" cy="541069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1642E4CB-71E3-E846-9AF9-BE0A7437F4BB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398195" y="5011523"/>
            <a:ext cx="600018" cy="208948"/>
          </a:xfrm>
          <a:prstGeom prst="rect">
            <a:avLst/>
          </a:prstGeom>
        </p:spPr>
      </p:pic>
      <p:pic>
        <p:nvPicPr>
          <p:cNvPr id="45" name="图形 44">
            <a:extLst>
              <a:ext uri="{FF2B5EF4-FFF2-40B4-BE49-F238E27FC236}">
                <a16:creationId xmlns:a16="http://schemas.microsoft.com/office/drawing/2014/main" id="{303F0E2B-7FBA-1D47-A0B1-CFEB6A4843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 flipH="1">
            <a:off x="3967954" y="5598127"/>
            <a:ext cx="541069" cy="54106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3D12DEDD-FC29-1046-8651-E1C5B4945A1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413623" y="5961624"/>
            <a:ext cx="600018" cy="208948"/>
          </a:xfrm>
          <a:prstGeom prst="rect">
            <a:avLst/>
          </a:prstGeom>
        </p:spPr>
      </p:pic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146C0D9F-164C-814E-AF1E-C9FCDBCC57E3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1495130" y="4984771"/>
            <a:ext cx="8702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>
            <a:extLst>
              <a:ext uri="{FF2B5EF4-FFF2-40B4-BE49-F238E27FC236}">
                <a16:creationId xmlns:a16="http://schemas.microsoft.com/office/drawing/2014/main" id="{E3B8D9D4-AAA9-6A43-A9F2-32C231E40550}"/>
              </a:ext>
            </a:extLst>
          </p:cNvPr>
          <p:cNvCxnSpPr>
            <a:cxnSpLocks/>
          </p:cNvCxnSpPr>
          <p:nvPr/>
        </p:nvCxnSpPr>
        <p:spPr>
          <a:xfrm>
            <a:off x="3082248" y="4984770"/>
            <a:ext cx="870278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肘形连接符 48">
            <a:extLst>
              <a:ext uri="{FF2B5EF4-FFF2-40B4-BE49-F238E27FC236}">
                <a16:creationId xmlns:a16="http://schemas.microsoft.com/office/drawing/2014/main" id="{38198027-AFF1-4C42-9997-C74CBFEA02DE}"/>
              </a:ext>
            </a:extLst>
          </p:cNvPr>
          <p:cNvCxnSpPr>
            <a:cxnSpLocks/>
            <a:stCxn id="40" idx="3"/>
            <a:endCxn id="41" idx="3"/>
          </p:cNvCxnSpPr>
          <p:nvPr/>
        </p:nvCxnSpPr>
        <p:spPr>
          <a:xfrm flipV="1">
            <a:off x="3082248" y="4045513"/>
            <a:ext cx="870278" cy="939258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49">
            <a:extLst>
              <a:ext uri="{FF2B5EF4-FFF2-40B4-BE49-F238E27FC236}">
                <a16:creationId xmlns:a16="http://schemas.microsoft.com/office/drawing/2014/main" id="{50C9E540-E434-014D-B44A-DA12D43444E6}"/>
              </a:ext>
            </a:extLst>
          </p:cNvPr>
          <p:cNvCxnSpPr>
            <a:cxnSpLocks/>
            <a:stCxn id="40" idx="3"/>
            <a:endCxn id="45" idx="3"/>
          </p:cNvCxnSpPr>
          <p:nvPr/>
        </p:nvCxnSpPr>
        <p:spPr>
          <a:xfrm>
            <a:off x="3082248" y="4984771"/>
            <a:ext cx="885706" cy="88389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185;p42">
            <a:extLst>
              <a:ext uri="{FF2B5EF4-FFF2-40B4-BE49-F238E27FC236}">
                <a16:creationId xmlns:a16="http://schemas.microsoft.com/office/drawing/2014/main" id="{A5ED4331-1C95-204E-A37E-628E9AE5A02C}"/>
              </a:ext>
            </a:extLst>
          </p:cNvPr>
          <p:cNvSpPr txBox="1"/>
          <p:nvPr/>
        </p:nvSpPr>
        <p:spPr>
          <a:xfrm>
            <a:off x="324460" y="5287582"/>
            <a:ext cx="2188722" cy="38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t" anchorCtr="0">
            <a:noAutofit/>
          </a:bodyPr>
          <a:lstStyle/>
          <a:p>
            <a:pPr marL="101600" lvl="2">
              <a:buSzPts val="2000"/>
            </a:pPr>
            <a:r>
              <a:rPr lang="en-US" altLang="zh-CN" dirty="0">
                <a:latin typeface="Quattrocento Sans"/>
                <a:ea typeface="Quattrocento Sans"/>
                <a:cs typeface="Quattrocento Sans"/>
                <a:sym typeface="Quattrocento Sans"/>
              </a:rPr>
              <a:t>1.</a:t>
            </a:r>
            <a:r>
              <a:rPr lang="zh-CN" altLang="en-US" dirty="0">
                <a:latin typeface="Quattrocento Sans"/>
                <a:ea typeface="Quattrocento Sans"/>
                <a:cs typeface="Quattrocento Sans"/>
                <a:sym typeface="Quattrocento Sans"/>
              </a:rPr>
              <a:t> 漏洞（利用</a:t>
            </a:r>
            <a:r>
              <a:rPr lang="en-US" altLang="zh-CN" dirty="0"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  <a:r>
              <a:rPr lang="zh-CN" altLang="en-US" dirty="0">
                <a:latin typeface="Quattrocento Sans"/>
                <a:ea typeface="Quattrocento Sans"/>
                <a:cs typeface="Quattrocento Sans"/>
                <a:sym typeface="Quattrocento Sans"/>
              </a:rPr>
              <a:t>分析</a:t>
            </a:r>
            <a:endParaRPr lang="en-US" altLang="zh-CN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2" name="Google Shape;185;p42">
            <a:extLst>
              <a:ext uri="{FF2B5EF4-FFF2-40B4-BE49-F238E27FC236}">
                <a16:creationId xmlns:a16="http://schemas.microsoft.com/office/drawing/2014/main" id="{6E4E2B26-C6A7-6E4A-B73A-4B108523C3C8}"/>
              </a:ext>
            </a:extLst>
          </p:cNvPr>
          <p:cNvSpPr txBox="1"/>
          <p:nvPr/>
        </p:nvSpPr>
        <p:spPr>
          <a:xfrm>
            <a:off x="2796995" y="5250420"/>
            <a:ext cx="2039611" cy="25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t" anchorCtr="0">
            <a:noAutofit/>
          </a:bodyPr>
          <a:lstStyle/>
          <a:p>
            <a:pPr marL="101600" lvl="2">
              <a:buSzPts val="2000"/>
            </a:pPr>
            <a:r>
              <a:rPr lang="en-US" altLang="zh-CN" dirty="0">
                <a:latin typeface="Quattrocento Sans"/>
                <a:ea typeface="Quattrocento Sans"/>
                <a:cs typeface="Quattrocento Sans"/>
                <a:sym typeface="Quattrocento Sans"/>
              </a:rPr>
              <a:t>2.</a:t>
            </a:r>
            <a:r>
              <a:rPr lang="zh-CN" altLang="en-US" dirty="0">
                <a:latin typeface="Quattrocento Sans"/>
                <a:ea typeface="Quattrocento Sans"/>
                <a:cs typeface="Quattrocento Sans"/>
                <a:sym typeface="Quattrocento Sans"/>
              </a:rPr>
              <a:t> 加载到系统</a:t>
            </a:r>
            <a:endParaRPr lang="en-US" altLang="zh-CN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cxnSp>
        <p:nvCxnSpPr>
          <p:cNvPr id="53" name="肘形连接符 52">
            <a:extLst>
              <a:ext uri="{FF2B5EF4-FFF2-40B4-BE49-F238E27FC236}">
                <a16:creationId xmlns:a16="http://schemas.microsoft.com/office/drawing/2014/main" id="{DB8978D7-DA38-6246-A13B-2319FF0A96BF}"/>
              </a:ext>
            </a:extLst>
          </p:cNvPr>
          <p:cNvCxnSpPr>
            <a:cxnSpLocks/>
            <a:stCxn id="39" idx="0"/>
          </p:cNvCxnSpPr>
          <p:nvPr/>
        </p:nvCxnSpPr>
        <p:spPr>
          <a:xfrm rot="5400000" flipH="1" flipV="1">
            <a:off x="2139365" y="2900259"/>
            <a:ext cx="866723" cy="2728747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Google Shape;185;p42">
            <a:extLst>
              <a:ext uri="{FF2B5EF4-FFF2-40B4-BE49-F238E27FC236}">
                <a16:creationId xmlns:a16="http://schemas.microsoft.com/office/drawing/2014/main" id="{1914EAE2-AAB8-7A4F-95B3-1213971DD544}"/>
              </a:ext>
            </a:extLst>
          </p:cNvPr>
          <p:cNvSpPr txBox="1"/>
          <p:nvPr/>
        </p:nvSpPr>
        <p:spPr>
          <a:xfrm>
            <a:off x="1213684" y="3539547"/>
            <a:ext cx="2039611" cy="2550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t" anchorCtr="0">
            <a:noAutofit/>
          </a:bodyPr>
          <a:lstStyle/>
          <a:p>
            <a:pPr marL="101600" lvl="2">
              <a:buSzPts val="2000"/>
            </a:pPr>
            <a:r>
              <a:rPr lang="en-US" altLang="zh-CN" dirty="0">
                <a:latin typeface="Quattrocento Sans"/>
                <a:ea typeface="Quattrocento Sans"/>
                <a:cs typeface="Quattrocento Sans"/>
                <a:sym typeface="Quattrocento Sans"/>
              </a:rPr>
              <a:t>3.</a:t>
            </a:r>
            <a:r>
              <a:rPr lang="zh-CN" altLang="en-US" dirty="0">
                <a:latin typeface="Quattrocento Sans"/>
                <a:ea typeface="Quattrocento Sans"/>
                <a:cs typeface="Quattrocento Sans"/>
                <a:sym typeface="Quattrocento Sans"/>
              </a:rPr>
              <a:t> 检测</a:t>
            </a:r>
            <a:r>
              <a:rPr lang="en-US" altLang="zh-CN" dirty="0">
                <a:latin typeface="Quattrocento Sans"/>
                <a:ea typeface="Quattrocento Sans"/>
                <a:cs typeface="Quattrocento Sans"/>
                <a:sym typeface="Quattrocento Sans"/>
              </a:rPr>
              <a:t>/</a:t>
            </a:r>
            <a:r>
              <a:rPr lang="zh-CN" altLang="en-US" dirty="0">
                <a:latin typeface="Quattrocento Sans"/>
                <a:ea typeface="Quattrocento Sans"/>
                <a:cs typeface="Quattrocento Sans"/>
                <a:sym typeface="Quattrocento Sans"/>
              </a:rPr>
              <a:t>拦截攻击</a:t>
            </a:r>
            <a:endParaRPr lang="en-US" altLang="zh-CN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4113D80-0F85-8040-8364-27FAC31AC526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4566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5677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容器逃逸检测与拦截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2DD3B8E-7C94-8D4F-8B27-09216BEAAC0A}"/>
              </a:ext>
            </a:extLst>
          </p:cNvPr>
          <p:cNvSpPr txBox="1"/>
          <p:nvPr/>
        </p:nvSpPr>
        <p:spPr>
          <a:xfrm>
            <a:off x="499817" y="1681589"/>
            <a:ext cx="11692183" cy="1276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需求：能够高效的检测或者拦截各类容器逃逸漏洞</a:t>
            </a:r>
            <a:endParaRPr lang="en-US" altLang="zh-CN" sz="3200" b="1" dirty="0">
              <a:solidFill>
                <a:srgbClr val="2C3E50"/>
              </a:solidFill>
              <a:ea typeface="思源黑体 CN Normal" panose="020B0400000000000000" pitchFamily="34" charset="-122"/>
            </a:endParaRPr>
          </a:p>
          <a:p>
            <a:pPr lvl="1" indent="-457200">
              <a:lnSpc>
                <a:spcPct val="125000"/>
              </a:lnSpc>
              <a:buFont typeface="Wingdings" pitchFamily="2" charset="2"/>
              <a:buChar char="l"/>
            </a:pPr>
            <a:r>
              <a:rPr lang="en-US" altLang="zh-CN" sz="3200" b="1" dirty="0" err="1">
                <a:solidFill>
                  <a:srgbClr val="2C3E50"/>
                </a:solidFill>
                <a:ea typeface="思源黑体 CN Normal" panose="020B0400000000000000" pitchFamily="34" charset="-122"/>
              </a:rPr>
              <a:t>eBPF</a:t>
            </a:r>
            <a:r>
              <a:rPr lang="zh-CN" altLang="en-US" sz="3200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：根据各种逃逸方式加载对应检测与拦截程序</a:t>
            </a:r>
            <a:endParaRPr lang="en-US" altLang="zh-CN" sz="3200" b="1" dirty="0">
              <a:solidFill>
                <a:srgbClr val="2C3E50"/>
              </a:solidFill>
              <a:ea typeface="思源黑体 CN Normal" panose="020B0400000000000000" pitchFamily="34" charset="-122"/>
            </a:endParaRPr>
          </a:p>
        </p:txBody>
      </p:sp>
      <p:pic>
        <p:nvPicPr>
          <p:cNvPr id="31" name="图形 30">
            <a:extLst>
              <a:ext uri="{FF2B5EF4-FFF2-40B4-BE49-F238E27FC236}">
                <a16:creationId xmlns:a16="http://schemas.microsoft.com/office/drawing/2014/main" id="{47446ABF-8F28-6643-877C-E56D9AE869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407463" y="3500154"/>
            <a:ext cx="713695" cy="713695"/>
          </a:xfrm>
          <a:prstGeom prst="rect">
            <a:avLst/>
          </a:prstGeom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9BBBFE8C-7102-1642-8A82-8981249F278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46245" y="4348021"/>
            <a:ext cx="713695" cy="713695"/>
          </a:xfrm>
          <a:prstGeom prst="rect">
            <a:avLst/>
          </a:prstGeom>
        </p:spPr>
      </p:pic>
      <p:pic>
        <p:nvPicPr>
          <p:cNvPr id="33" name="图形 32">
            <a:extLst>
              <a:ext uri="{FF2B5EF4-FFF2-40B4-BE49-F238E27FC236}">
                <a16:creationId xmlns:a16="http://schemas.microsoft.com/office/drawing/2014/main" id="{1AC1AF42-BB28-274D-850A-3E03ED840D5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29223" y="5298122"/>
            <a:ext cx="713695" cy="713695"/>
          </a:xfrm>
          <a:prstGeom prst="rect">
            <a:avLst/>
          </a:prstGeom>
        </p:spPr>
      </p:pic>
      <p:pic>
        <p:nvPicPr>
          <p:cNvPr id="34" name="图形 33">
            <a:extLst>
              <a:ext uri="{FF2B5EF4-FFF2-40B4-BE49-F238E27FC236}">
                <a16:creationId xmlns:a16="http://schemas.microsoft.com/office/drawing/2014/main" id="{F6A83BF0-140F-0C44-986D-DAFE09B63DF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6308086" y="4500098"/>
            <a:ext cx="541069" cy="541069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4CAC8946-5A2C-E147-8A5A-701AD2862227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753755" y="4863595"/>
            <a:ext cx="600018" cy="208948"/>
          </a:xfrm>
          <a:prstGeom prst="rect">
            <a:avLst/>
          </a:prstGeom>
        </p:spPr>
      </p:pic>
      <p:cxnSp>
        <p:nvCxnSpPr>
          <p:cNvPr id="36" name="肘形连接符 35">
            <a:extLst>
              <a:ext uri="{FF2B5EF4-FFF2-40B4-BE49-F238E27FC236}">
                <a16:creationId xmlns:a16="http://schemas.microsoft.com/office/drawing/2014/main" id="{59E6D529-D576-8C41-9975-05E662F4CECB}"/>
              </a:ext>
            </a:extLst>
          </p:cNvPr>
          <p:cNvCxnSpPr>
            <a:cxnSpLocks/>
          </p:cNvCxnSpPr>
          <p:nvPr/>
        </p:nvCxnSpPr>
        <p:spPr>
          <a:xfrm>
            <a:off x="5255400" y="4704869"/>
            <a:ext cx="890717" cy="171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肘形连接符 36">
            <a:extLst>
              <a:ext uri="{FF2B5EF4-FFF2-40B4-BE49-F238E27FC236}">
                <a16:creationId xmlns:a16="http://schemas.microsoft.com/office/drawing/2014/main" id="{F6679D88-3C57-E94E-B220-CDDA8DAE866A}"/>
              </a:ext>
            </a:extLst>
          </p:cNvPr>
          <p:cNvCxnSpPr>
            <a:cxnSpLocks/>
          </p:cNvCxnSpPr>
          <p:nvPr/>
        </p:nvCxnSpPr>
        <p:spPr>
          <a:xfrm flipV="1">
            <a:off x="5226252" y="4704869"/>
            <a:ext cx="928960" cy="950101"/>
          </a:xfrm>
          <a:prstGeom prst="bentConnector3">
            <a:avLst>
              <a:gd name="adj1" fmla="val 5117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>
            <a:extLst>
              <a:ext uri="{FF2B5EF4-FFF2-40B4-BE49-F238E27FC236}">
                <a16:creationId xmlns:a16="http://schemas.microsoft.com/office/drawing/2014/main" id="{C07B5D77-BD75-D446-94D3-222BABEE7556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13237" y="4093908"/>
            <a:ext cx="914400" cy="440589"/>
          </a:xfrm>
          <a:prstGeom prst="bentConnector3">
            <a:avLst>
              <a:gd name="adj1" fmla="val 102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Google Shape;185;p42">
            <a:extLst>
              <a:ext uri="{FF2B5EF4-FFF2-40B4-BE49-F238E27FC236}">
                <a16:creationId xmlns:a16="http://schemas.microsoft.com/office/drawing/2014/main" id="{67AA0980-33CF-CD4F-8862-C383ADAACB6E}"/>
              </a:ext>
            </a:extLst>
          </p:cNvPr>
          <p:cNvSpPr txBox="1"/>
          <p:nvPr/>
        </p:nvSpPr>
        <p:spPr>
          <a:xfrm>
            <a:off x="5690732" y="3748589"/>
            <a:ext cx="3117682" cy="20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t" anchorCtr="0">
            <a:noAutofit/>
          </a:bodyPr>
          <a:lstStyle/>
          <a:p>
            <a:pPr marL="101600" lvl="2">
              <a:buSzPts val="2000"/>
            </a:pPr>
            <a:r>
              <a:rPr lang="en-US" altLang="zh-CN" dirty="0">
                <a:latin typeface="Quattrocento Sans"/>
                <a:ea typeface="Quattrocento Sans"/>
                <a:cs typeface="Quattrocento Sans"/>
                <a:sym typeface="Quattrocento Sans"/>
              </a:rPr>
              <a:t>Escape</a:t>
            </a:r>
            <a:r>
              <a:rPr lang="zh-CN" altLang="en-US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dirty="0">
                <a:latin typeface="Quattrocento Sans"/>
                <a:ea typeface="Quattrocento Sans"/>
                <a:cs typeface="Quattrocento Sans"/>
                <a:sym typeface="Quattrocento Sans"/>
              </a:rPr>
              <a:t>by</a:t>
            </a:r>
            <a:r>
              <a:rPr lang="zh-CN" altLang="en-US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dirty="0">
                <a:latin typeface="Quattrocento Sans"/>
                <a:ea typeface="Quattrocento Sans"/>
                <a:cs typeface="Quattrocento Sans"/>
                <a:sym typeface="Quattrocento Sans"/>
              </a:rPr>
              <a:t>user</a:t>
            </a:r>
            <a:r>
              <a:rPr lang="zh-CN" altLang="en-US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dirty="0">
                <a:latin typeface="Quattrocento Sans"/>
                <a:ea typeface="Quattrocento Sans"/>
                <a:cs typeface="Quattrocento Sans"/>
                <a:sym typeface="Quattrocento Sans"/>
              </a:rPr>
              <a:t>mode</a:t>
            </a:r>
            <a:r>
              <a:rPr lang="zh-CN" altLang="en-US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dirty="0">
                <a:latin typeface="Quattrocento Sans"/>
                <a:ea typeface="Quattrocento Sans"/>
                <a:cs typeface="Quattrocento Sans"/>
                <a:sym typeface="Quattrocento Sans"/>
              </a:rPr>
              <a:t>helper</a:t>
            </a:r>
          </a:p>
        </p:txBody>
      </p:sp>
      <p:sp>
        <p:nvSpPr>
          <p:cNvPr id="57" name="Google Shape;185;p42">
            <a:extLst>
              <a:ext uri="{FF2B5EF4-FFF2-40B4-BE49-F238E27FC236}">
                <a16:creationId xmlns:a16="http://schemas.microsoft.com/office/drawing/2014/main" id="{0A8EF002-30A9-1A4E-93E8-7B7EC31C5C37}"/>
              </a:ext>
            </a:extLst>
          </p:cNvPr>
          <p:cNvSpPr txBox="1"/>
          <p:nvPr/>
        </p:nvSpPr>
        <p:spPr>
          <a:xfrm>
            <a:off x="3001672" y="4771123"/>
            <a:ext cx="2183978" cy="2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t" anchorCtr="0">
            <a:noAutofit/>
          </a:bodyPr>
          <a:lstStyle/>
          <a:p>
            <a:pPr marL="101600" lvl="2">
              <a:buSzPts val="2000"/>
            </a:pPr>
            <a:endParaRPr lang="en-US" altLang="zh-CN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58" name="Google Shape;185;p42">
            <a:extLst>
              <a:ext uri="{FF2B5EF4-FFF2-40B4-BE49-F238E27FC236}">
                <a16:creationId xmlns:a16="http://schemas.microsoft.com/office/drawing/2014/main" id="{C7E96181-0838-9F47-9253-B5AA156DA335}"/>
              </a:ext>
            </a:extLst>
          </p:cNvPr>
          <p:cNvSpPr txBox="1"/>
          <p:nvPr/>
        </p:nvSpPr>
        <p:spPr>
          <a:xfrm>
            <a:off x="1909626" y="4774673"/>
            <a:ext cx="3117682" cy="20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t" anchorCtr="0">
            <a:noAutofit/>
          </a:bodyPr>
          <a:lstStyle/>
          <a:p>
            <a:pPr marL="101600" lvl="2">
              <a:buSzPts val="2000"/>
            </a:pPr>
            <a:r>
              <a:rPr lang="en-US" altLang="zh-CN" dirty="0">
                <a:latin typeface="Quattrocento Sans"/>
                <a:ea typeface="Quattrocento Sans"/>
                <a:cs typeface="Quattrocento Sans"/>
                <a:sym typeface="Quattrocento Sans"/>
              </a:rPr>
              <a:t>Escape</a:t>
            </a:r>
            <a:r>
              <a:rPr lang="zh-CN" altLang="en-US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dirty="0">
                <a:latin typeface="Quattrocento Sans"/>
                <a:ea typeface="Quattrocento Sans"/>
                <a:cs typeface="Quattrocento Sans"/>
                <a:sym typeface="Quattrocento Sans"/>
              </a:rPr>
              <a:t>by</a:t>
            </a:r>
            <a:r>
              <a:rPr lang="zh-CN" altLang="en-US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dirty="0">
                <a:latin typeface="Quattrocento Sans"/>
                <a:ea typeface="Quattrocento Sans"/>
                <a:cs typeface="Quattrocento Sans"/>
                <a:sym typeface="Quattrocento Sans"/>
              </a:rPr>
              <a:t>privileged</a:t>
            </a:r>
            <a:r>
              <a:rPr lang="zh-CN" altLang="en-US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dirty="0">
                <a:latin typeface="Quattrocento Sans"/>
                <a:ea typeface="Quattrocento Sans"/>
                <a:cs typeface="Quattrocento Sans"/>
                <a:sym typeface="Quattrocento Sans"/>
              </a:rPr>
              <a:t>capabilities</a:t>
            </a:r>
          </a:p>
        </p:txBody>
      </p:sp>
      <p:sp>
        <p:nvSpPr>
          <p:cNvPr id="59" name="Google Shape;185;p42">
            <a:extLst>
              <a:ext uri="{FF2B5EF4-FFF2-40B4-BE49-F238E27FC236}">
                <a16:creationId xmlns:a16="http://schemas.microsoft.com/office/drawing/2014/main" id="{D72378F2-504B-C34C-A7BC-2A421E1F1591}"/>
              </a:ext>
            </a:extLst>
          </p:cNvPr>
          <p:cNvSpPr txBox="1"/>
          <p:nvPr/>
        </p:nvSpPr>
        <p:spPr>
          <a:xfrm>
            <a:off x="5175585" y="5582830"/>
            <a:ext cx="2441125" cy="2597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t" anchorCtr="0">
            <a:noAutofit/>
          </a:bodyPr>
          <a:lstStyle/>
          <a:p>
            <a:pPr marL="101600" lvl="2">
              <a:buSzPts val="2000"/>
            </a:pPr>
            <a:r>
              <a:rPr lang="en-US" altLang="zh-CN" dirty="0">
                <a:latin typeface="Quattrocento Sans"/>
                <a:ea typeface="Quattrocento Sans"/>
                <a:cs typeface="Quattrocento Sans"/>
                <a:sym typeface="Quattrocento Sans"/>
              </a:rPr>
              <a:t>Escape</a:t>
            </a:r>
            <a:r>
              <a:rPr lang="zh-CN" altLang="en-US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dirty="0">
                <a:latin typeface="Quattrocento Sans"/>
                <a:ea typeface="Quattrocento Sans"/>
                <a:cs typeface="Quattrocento Sans"/>
                <a:sym typeface="Quattrocento Sans"/>
              </a:rPr>
              <a:t>by</a:t>
            </a:r>
            <a:r>
              <a:rPr lang="zh-CN" altLang="en-US" dirty="0"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en-US" altLang="zh-CN" dirty="0">
                <a:latin typeface="Quattrocento Sans"/>
                <a:ea typeface="Quattrocento Sans"/>
                <a:cs typeface="Quattrocento Sans"/>
                <a:sym typeface="Quattrocento Sans"/>
              </a:rPr>
              <a:t>vulnerabilities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DAC63CCB-5441-5548-9996-8F6F9D5ED932}"/>
              </a:ext>
            </a:extLst>
          </p:cNvPr>
          <p:cNvSpPr txBox="1"/>
          <p:nvPr/>
        </p:nvSpPr>
        <p:spPr>
          <a:xfrm>
            <a:off x="5363367" y="3958131"/>
            <a:ext cx="4884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"/>
              </a:rPr>
              <a:t>检测可以的</a:t>
            </a:r>
            <a:r>
              <a:rPr lang="en" altLang="zh-CN" dirty="0" err="1">
                <a:solidFill>
                  <a:srgbClr val="FF0000"/>
                </a:solidFill>
              </a:rPr>
              <a:t>call_usermodehelper_setup</a:t>
            </a:r>
            <a:endParaRPr lang="en" altLang="zh-CN" dirty="0">
              <a:solidFill>
                <a:srgbClr val="FF0000"/>
              </a:solidFill>
            </a:endParaRPr>
          </a:p>
          <a:p>
            <a:endParaRPr kumimoji="1" lang="zh-CN" altLang="en-US" sz="1800" dirty="0">
              <a:solidFill>
                <a:srgbClr val="FF0000"/>
              </a:solidFill>
              <a:latin typeface="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648C4703-811B-6A4C-A920-EBF765367FF0}"/>
              </a:ext>
            </a:extLst>
          </p:cNvPr>
          <p:cNvSpPr txBox="1"/>
          <p:nvPr/>
        </p:nvSpPr>
        <p:spPr>
          <a:xfrm>
            <a:off x="5491919" y="5991616"/>
            <a:ext cx="4080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"/>
              </a:rPr>
              <a:t>分析漏洞进行检测与拦截</a:t>
            </a:r>
            <a:endParaRPr kumimoji="1" lang="zh-CN" altLang="en-US" sz="1800" dirty="0">
              <a:solidFill>
                <a:srgbClr val="FF0000"/>
              </a:solidFill>
              <a:latin typeface="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16F3672F-06C4-3F40-858B-E07E33E19575}"/>
              </a:ext>
            </a:extLst>
          </p:cNvPr>
          <p:cNvSpPr txBox="1"/>
          <p:nvPr/>
        </p:nvSpPr>
        <p:spPr>
          <a:xfrm>
            <a:off x="791367" y="5272784"/>
            <a:ext cx="5363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800" dirty="0">
                <a:solidFill>
                  <a:srgbClr val="FF0000"/>
                </a:solidFill>
                <a:latin typeface=""/>
              </a:rPr>
              <a:t>通过</a:t>
            </a:r>
            <a:r>
              <a:rPr kumimoji="1" lang="en-US" altLang="zh-CN" sz="1800" dirty="0">
                <a:solidFill>
                  <a:srgbClr val="FF0000"/>
                </a:solidFill>
                <a:latin typeface=""/>
              </a:rPr>
              <a:t>BPF</a:t>
            </a:r>
            <a:r>
              <a:rPr kumimoji="1" lang="zh-CN" altLang="en-US" sz="1800" dirty="0">
                <a:solidFill>
                  <a:srgbClr val="FF0000"/>
                </a:solidFill>
                <a:latin typeface=""/>
              </a:rPr>
              <a:t> </a:t>
            </a:r>
            <a:r>
              <a:rPr kumimoji="1" lang="en-US" altLang="zh-CN" sz="1800" dirty="0">
                <a:solidFill>
                  <a:srgbClr val="FF0000"/>
                </a:solidFill>
                <a:latin typeface=""/>
              </a:rPr>
              <a:t>LSM</a:t>
            </a:r>
            <a:r>
              <a:rPr kumimoji="1" lang="zh-CN" altLang="en-US" sz="1800" dirty="0">
                <a:solidFill>
                  <a:srgbClr val="FF0000"/>
                </a:solidFill>
                <a:latin typeface=""/>
              </a:rPr>
              <a:t>拦截</a:t>
            </a:r>
            <a:r>
              <a:rPr kumimoji="1" lang="en-US" altLang="zh-CN" sz="1800" dirty="0">
                <a:solidFill>
                  <a:srgbClr val="FF0000"/>
                </a:solidFill>
                <a:latin typeface=""/>
              </a:rPr>
              <a:t>(</a:t>
            </a:r>
            <a:r>
              <a:rPr kumimoji="1" lang="en-US" altLang="zh-CN" sz="1800" dirty="0" err="1">
                <a:solidFill>
                  <a:srgbClr val="FF0000"/>
                </a:solidFill>
                <a:latin typeface=""/>
              </a:rPr>
              <a:t>security_capable</a:t>
            </a:r>
            <a:r>
              <a:rPr kumimoji="1" lang="en-US" altLang="zh-CN" sz="1800" dirty="0">
                <a:solidFill>
                  <a:srgbClr val="FF0000"/>
                </a:solidFill>
                <a:latin typeface=""/>
              </a:rPr>
              <a:t> point)</a:t>
            </a:r>
            <a:endParaRPr kumimoji="1" lang="zh-CN" altLang="en-US" sz="1800" dirty="0">
              <a:solidFill>
                <a:srgbClr val="FF0000"/>
              </a:solidFill>
              <a:latin typeface="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EEF684F-3C8F-7445-803A-7B5FD880FF93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4668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5677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容器逃逸检测与拦截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2DD3B8E-7C94-8D4F-8B27-09216BEAAC0A}"/>
              </a:ext>
            </a:extLst>
          </p:cNvPr>
          <p:cNvSpPr txBox="1"/>
          <p:nvPr/>
        </p:nvSpPr>
        <p:spPr>
          <a:xfrm>
            <a:off x="499817" y="1681589"/>
            <a:ext cx="11692183" cy="1276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需求：能够快速检测各种恶意软件</a:t>
            </a:r>
            <a:endParaRPr lang="en-US" altLang="zh-CN" sz="3200" b="1" dirty="0">
              <a:solidFill>
                <a:srgbClr val="2C3E50"/>
              </a:solidFill>
              <a:ea typeface="思源黑体 CN Normal" panose="020B0400000000000000" pitchFamily="34" charset="-122"/>
            </a:endParaRPr>
          </a:p>
          <a:p>
            <a:pPr lvl="1" indent="-457200">
              <a:lnSpc>
                <a:spcPct val="125000"/>
              </a:lnSpc>
              <a:buFont typeface="Wingdings" pitchFamily="2" charset="2"/>
              <a:buChar char="l"/>
            </a:pPr>
            <a:r>
              <a:rPr lang="en-US" altLang="zh-CN" sz="3200" b="1" dirty="0" err="1">
                <a:solidFill>
                  <a:srgbClr val="2C3E50"/>
                </a:solidFill>
                <a:ea typeface="思源黑体 CN Normal" panose="020B0400000000000000" pitchFamily="34" charset="-122"/>
              </a:rPr>
              <a:t>eBPF</a:t>
            </a:r>
            <a:r>
              <a:rPr lang="zh-CN" altLang="en-US" sz="3200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：根据各种攻击方式加载对应检测与拦截程序</a:t>
            </a:r>
            <a:endParaRPr lang="en-US" altLang="zh-CN" sz="3200" b="1" dirty="0">
              <a:solidFill>
                <a:srgbClr val="2C3E50"/>
              </a:solidFill>
              <a:ea typeface="思源黑体 CN Normal" panose="020B0400000000000000" pitchFamily="34" charset="-122"/>
            </a:endParaRPr>
          </a:p>
        </p:txBody>
      </p:sp>
      <p:pic>
        <p:nvPicPr>
          <p:cNvPr id="49" name="图形 48">
            <a:extLst>
              <a:ext uri="{FF2B5EF4-FFF2-40B4-BE49-F238E27FC236}">
                <a16:creationId xmlns:a16="http://schemas.microsoft.com/office/drawing/2014/main" id="{11F089C7-80C1-5449-81AC-D1F820A072D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4036035" y="3489496"/>
            <a:ext cx="587830" cy="587830"/>
          </a:xfrm>
          <a:prstGeom prst="rect">
            <a:avLst/>
          </a:prstGeom>
        </p:spPr>
      </p:pic>
      <p:pic>
        <p:nvPicPr>
          <p:cNvPr id="50" name="图形 49">
            <a:extLst>
              <a:ext uri="{FF2B5EF4-FFF2-40B4-BE49-F238E27FC236}">
                <a16:creationId xmlns:a16="http://schemas.microsoft.com/office/drawing/2014/main" id="{35DC330D-C0B6-3C47-A0D9-D203F8DC5351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 flipH="1">
            <a:off x="5904643" y="4413234"/>
            <a:ext cx="541069" cy="541069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A6D391E3-7941-4C4B-8339-160557D85FB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50312" y="4776731"/>
            <a:ext cx="600018" cy="208948"/>
          </a:xfrm>
          <a:prstGeom prst="rect">
            <a:avLst/>
          </a:prstGeom>
        </p:spPr>
      </p:pic>
      <p:cxnSp>
        <p:nvCxnSpPr>
          <p:cNvPr id="52" name="肘形连接符 51">
            <a:extLst>
              <a:ext uri="{FF2B5EF4-FFF2-40B4-BE49-F238E27FC236}">
                <a16:creationId xmlns:a16="http://schemas.microsoft.com/office/drawing/2014/main" id="{927A74FD-6F6B-814E-9F06-879EC9C5B98A}"/>
              </a:ext>
            </a:extLst>
          </p:cNvPr>
          <p:cNvCxnSpPr>
            <a:cxnSpLocks/>
          </p:cNvCxnSpPr>
          <p:nvPr/>
        </p:nvCxnSpPr>
        <p:spPr>
          <a:xfrm>
            <a:off x="4851957" y="4618005"/>
            <a:ext cx="890717" cy="1717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肘形连接符 52">
            <a:extLst>
              <a:ext uri="{FF2B5EF4-FFF2-40B4-BE49-F238E27FC236}">
                <a16:creationId xmlns:a16="http://schemas.microsoft.com/office/drawing/2014/main" id="{A88E3A88-88CE-4E43-AD3A-3B99E78887D5}"/>
              </a:ext>
            </a:extLst>
          </p:cNvPr>
          <p:cNvCxnSpPr>
            <a:cxnSpLocks/>
          </p:cNvCxnSpPr>
          <p:nvPr/>
        </p:nvCxnSpPr>
        <p:spPr>
          <a:xfrm flipV="1">
            <a:off x="4822809" y="4618005"/>
            <a:ext cx="928960" cy="950101"/>
          </a:xfrm>
          <a:prstGeom prst="bentConnector3">
            <a:avLst>
              <a:gd name="adj1" fmla="val 51172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肘形连接符 53">
            <a:extLst>
              <a:ext uri="{FF2B5EF4-FFF2-40B4-BE49-F238E27FC236}">
                <a16:creationId xmlns:a16="http://schemas.microsoft.com/office/drawing/2014/main" id="{F75C8781-AE6D-D145-BC92-EC058FCC38F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609794" y="4007044"/>
            <a:ext cx="914400" cy="440589"/>
          </a:xfrm>
          <a:prstGeom prst="bentConnector3">
            <a:avLst>
              <a:gd name="adj1" fmla="val 102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Google Shape;185;p42">
            <a:extLst>
              <a:ext uri="{FF2B5EF4-FFF2-40B4-BE49-F238E27FC236}">
                <a16:creationId xmlns:a16="http://schemas.microsoft.com/office/drawing/2014/main" id="{02D380D9-B302-3B4E-BD2F-8D1B28CEA708}"/>
              </a:ext>
            </a:extLst>
          </p:cNvPr>
          <p:cNvSpPr txBox="1"/>
          <p:nvPr/>
        </p:nvSpPr>
        <p:spPr>
          <a:xfrm>
            <a:off x="5287288" y="3661725"/>
            <a:ext cx="4157549" cy="25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t" anchorCtr="0">
            <a:noAutofit/>
          </a:bodyPr>
          <a:lstStyle/>
          <a:p>
            <a:pPr marL="101600" lvl="2">
              <a:buSzPts val="2000"/>
            </a:pPr>
            <a:r>
              <a:rPr lang="zh-CN" altLang="en-US" dirty="0">
                <a:latin typeface="Quattrocento Sans"/>
                <a:ea typeface="Quattrocento Sans"/>
                <a:cs typeface="Quattrocento Sans"/>
                <a:sym typeface="Quattrocento Sans"/>
              </a:rPr>
              <a:t>无文件攻击</a:t>
            </a:r>
            <a:r>
              <a:rPr lang="en-US" altLang="zh-CN" dirty="0">
                <a:latin typeface="Quattrocento Sans"/>
                <a:ea typeface="Quattrocento Sans"/>
                <a:cs typeface="Quattrocento Sans"/>
                <a:sym typeface="Quattrocento Sans"/>
              </a:rPr>
              <a:t>(</a:t>
            </a:r>
            <a:r>
              <a:rPr lang="en-US" altLang="zh-CN" dirty="0" err="1">
                <a:latin typeface="Quattrocento Sans"/>
                <a:ea typeface="Quattrocento Sans"/>
                <a:cs typeface="Quattrocento Sans"/>
                <a:sym typeface="Quattrocento Sans"/>
              </a:rPr>
              <a:t>memfd_create</a:t>
            </a:r>
            <a:r>
              <a:rPr lang="en-US" altLang="zh-CN" dirty="0"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</a:p>
        </p:txBody>
      </p:sp>
      <p:sp>
        <p:nvSpPr>
          <p:cNvPr id="64" name="Google Shape;185;p42">
            <a:extLst>
              <a:ext uri="{FF2B5EF4-FFF2-40B4-BE49-F238E27FC236}">
                <a16:creationId xmlns:a16="http://schemas.microsoft.com/office/drawing/2014/main" id="{3CE19AC1-F2CE-E248-B06F-EAD99C6497EE}"/>
              </a:ext>
            </a:extLst>
          </p:cNvPr>
          <p:cNvSpPr txBox="1"/>
          <p:nvPr/>
        </p:nvSpPr>
        <p:spPr>
          <a:xfrm>
            <a:off x="2598229" y="4684259"/>
            <a:ext cx="2183978" cy="2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t" anchorCtr="0">
            <a:noAutofit/>
          </a:bodyPr>
          <a:lstStyle/>
          <a:p>
            <a:pPr marL="101600" lvl="2">
              <a:buSzPts val="2000"/>
            </a:pPr>
            <a:endParaRPr lang="en-US" altLang="zh-CN" dirty="0"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5" name="Google Shape;185;p42">
            <a:extLst>
              <a:ext uri="{FF2B5EF4-FFF2-40B4-BE49-F238E27FC236}">
                <a16:creationId xmlns:a16="http://schemas.microsoft.com/office/drawing/2014/main" id="{0FBABAF5-6F74-D64C-BC87-2259FFBDA125}"/>
              </a:ext>
            </a:extLst>
          </p:cNvPr>
          <p:cNvSpPr txBox="1"/>
          <p:nvPr/>
        </p:nvSpPr>
        <p:spPr>
          <a:xfrm>
            <a:off x="689151" y="4659940"/>
            <a:ext cx="3399693" cy="237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t" anchorCtr="0">
            <a:noAutofit/>
          </a:bodyPr>
          <a:lstStyle/>
          <a:p>
            <a:pPr marL="101600" lvl="2">
              <a:buSzPts val="2000"/>
            </a:pPr>
            <a:r>
              <a:rPr lang="zh-CN" altLang="en-US" dirty="0">
                <a:latin typeface="Quattrocento Sans"/>
                <a:ea typeface="Quattrocento Sans"/>
                <a:cs typeface="Quattrocento Sans"/>
                <a:sym typeface="Quattrocento Sans"/>
              </a:rPr>
              <a:t>恶意</a:t>
            </a:r>
            <a:r>
              <a:rPr lang="en-US" altLang="zh-CN" dirty="0" err="1">
                <a:latin typeface="Quattrocento Sans"/>
                <a:ea typeface="Quattrocento Sans"/>
                <a:cs typeface="Quattrocento Sans"/>
                <a:sym typeface="Quattrocento Sans"/>
              </a:rPr>
              <a:t>bpf</a:t>
            </a:r>
            <a:r>
              <a:rPr lang="zh-CN" altLang="en-US" dirty="0">
                <a:latin typeface="Quattrocento Sans"/>
                <a:ea typeface="Quattrocento Sans"/>
                <a:cs typeface="Quattrocento Sans"/>
                <a:sym typeface="Quattrocento Sans"/>
              </a:rPr>
              <a:t>程序</a:t>
            </a:r>
            <a:r>
              <a:rPr lang="en-US" altLang="zh-CN" dirty="0">
                <a:latin typeface="Quattrocento Sans"/>
                <a:ea typeface="Quattrocento Sans"/>
                <a:cs typeface="Quattrocento Sans"/>
                <a:sym typeface="Quattrocento Sans"/>
              </a:rPr>
              <a:t>(</a:t>
            </a:r>
            <a:r>
              <a:rPr lang="en-US" altLang="zh-CN" dirty="0" err="1">
                <a:latin typeface="Quattrocento Sans"/>
                <a:ea typeface="Quattrocento Sans"/>
                <a:cs typeface="Quattrocento Sans"/>
                <a:sym typeface="Quattrocento Sans"/>
              </a:rPr>
              <a:t>bpf</a:t>
            </a:r>
            <a:r>
              <a:rPr lang="en-US" altLang="zh-CN" dirty="0"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</a:p>
        </p:txBody>
      </p:sp>
      <p:sp>
        <p:nvSpPr>
          <p:cNvPr id="66" name="Google Shape;185;p42">
            <a:extLst>
              <a:ext uri="{FF2B5EF4-FFF2-40B4-BE49-F238E27FC236}">
                <a16:creationId xmlns:a16="http://schemas.microsoft.com/office/drawing/2014/main" id="{9627B3DA-C7EB-CE41-BDCC-1849DBBD2265}"/>
              </a:ext>
            </a:extLst>
          </p:cNvPr>
          <p:cNvSpPr txBox="1"/>
          <p:nvPr/>
        </p:nvSpPr>
        <p:spPr>
          <a:xfrm>
            <a:off x="4991278" y="5657335"/>
            <a:ext cx="3746343" cy="2742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400" tIns="34200" rIns="68400" bIns="34200" anchor="t" anchorCtr="0">
            <a:noAutofit/>
          </a:bodyPr>
          <a:lstStyle/>
          <a:p>
            <a:pPr marL="101600" lvl="2">
              <a:buSzPts val="2000"/>
            </a:pPr>
            <a:r>
              <a:rPr lang="zh-CN" altLang="en-US" dirty="0">
                <a:latin typeface="Quattrocento Sans"/>
                <a:ea typeface="Quattrocento Sans"/>
                <a:cs typeface="Quattrocento Sans"/>
                <a:sym typeface="Quattrocento Sans"/>
              </a:rPr>
              <a:t>加载内核模块</a:t>
            </a:r>
            <a:r>
              <a:rPr lang="en-US" altLang="zh-CN" dirty="0">
                <a:latin typeface="Quattrocento Sans"/>
                <a:ea typeface="Quattrocento Sans"/>
                <a:cs typeface="Quattrocento Sans"/>
                <a:sym typeface="Quattrocento Sans"/>
              </a:rPr>
              <a:t>(</a:t>
            </a:r>
            <a:r>
              <a:rPr lang="en-US" altLang="zh-CN" dirty="0" err="1">
                <a:latin typeface="Quattrocento Sans"/>
                <a:ea typeface="Quattrocento Sans"/>
                <a:cs typeface="Quattrocento Sans"/>
                <a:sym typeface="Quattrocento Sans"/>
              </a:rPr>
              <a:t>init_module</a:t>
            </a:r>
            <a:r>
              <a:rPr lang="en-US" altLang="zh-CN" dirty="0">
                <a:latin typeface="Quattrocento Sans"/>
                <a:ea typeface="Quattrocento Sans"/>
                <a:cs typeface="Quattrocento Sans"/>
                <a:sym typeface="Quattrocento Sans"/>
              </a:rPr>
              <a:t>)</a:t>
            </a:r>
          </a:p>
        </p:txBody>
      </p:sp>
      <p:pic>
        <p:nvPicPr>
          <p:cNvPr id="67" name="图形 66">
            <a:extLst>
              <a:ext uri="{FF2B5EF4-FFF2-40B4-BE49-F238E27FC236}">
                <a16:creationId xmlns:a16="http://schemas.microsoft.com/office/drawing/2014/main" id="{DB1B34E6-FBA5-BD4F-80E3-686D754241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4036035" y="4366489"/>
            <a:ext cx="587830" cy="561292"/>
          </a:xfrm>
          <a:prstGeom prst="rect">
            <a:avLst/>
          </a:prstGeom>
        </p:spPr>
      </p:pic>
      <p:pic>
        <p:nvPicPr>
          <p:cNvPr id="68" name="图形 67">
            <a:extLst>
              <a:ext uri="{FF2B5EF4-FFF2-40B4-BE49-F238E27FC236}">
                <a16:creationId xmlns:a16="http://schemas.microsoft.com/office/drawing/2014/main" id="{29763912-4769-D643-A797-4B0E872747C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flipH="1">
            <a:off x="4064932" y="5287460"/>
            <a:ext cx="587830" cy="56129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51AD9378-6674-B64A-A9EA-D0AAD9A8CE62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3369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5677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小结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2DD3B8E-7C94-8D4F-8B27-09216BEAAC0A}"/>
              </a:ext>
            </a:extLst>
          </p:cNvPr>
          <p:cNvSpPr txBox="1"/>
          <p:nvPr/>
        </p:nvSpPr>
        <p:spPr>
          <a:xfrm>
            <a:off x="499817" y="1681589"/>
            <a:ext cx="11692183" cy="1894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457200">
              <a:lnSpc>
                <a:spcPct val="125000"/>
              </a:lnSpc>
              <a:buFont typeface="Wingdings" pitchFamily="2" charset="2"/>
              <a:buChar char="l"/>
            </a:pPr>
            <a:r>
              <a:rPr lang="en-US" altLang="zh-CN" sz="3200" b="1" dirty="0" err="1">
                <a:solidFill>
                  <a:srgbClr val="2C3E50"/>
                </a:solidFill>
                <a:ea typeface="思源黑体 CN Normal" panose="020B0400000000000000" pitchFamily="34" charset="-122"/>
              </a:rPr>
              <a:t>eBPF</a:t>
            </a:r>
            <a:r>
              <a:rPr lang="zh-CN" altLang="en-US" sz="3200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能够加载到系统的诸多加载点，完成安全功能</a:t>
            </a:r>
            <a:endParaRPr lang="en-US" altLang="zh-CN" sz="3200" b="1" dirty="0">
              <a:solidFill>
                <a:srgbClr val="2C3E50"/>
              </a:solidFill>
              <a:ea typeface="思源黑体 CN Normal" panose="020B0400000000000000" pitchFamily="34" charset="-122"/>
            </a:endParaRPr>
          </a:p>
          <a:p>
            <a:pPr lvl="1" indent="-457200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加载点：系统调用、网络、</a:t>
            </a:r>
            <a:r>
              <a:rPr lang="en-US" altLang="zh-CN" sz="3200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LSM</a:t>
            </a:r>
            <a:r>
              <a:rPr lang="zh-CN" altLang="en-US" sz="3200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、</a:t>
            </a:r>
            <a:r>
              <a:rPr lang="en-US" altLang="zh-CN" sz="3200" b="1" dirty="0" err="1">
                <a:solidFill>
                  <a:srgbClr val="2C3E50"/>
                </a:solidFill>
                <a:ea typeface="思源黑体 CN Normal" panose="020B0400000000000000" pitchFamily="34" charset="-122"/>
              </a:rPr>
              <a:t>kprobe</a:t>
            </a:r>
            <a:endParaRPr lang="en-US" altLang="zh-CN" sz="3200" b="1" dirty="0">
              <a:solidFill>
                <a:srgbClr val="2C3E50"/>
              </a:solidFill>
              <a:ea typeface="思源黑体 CN Normal" panose="020B0400000000000000" pitchFamily="34" charset="-122"/>
            </a:endParaRPr>
          </a:p>
          <a:p>
            <a:pPr lvl="1" indent="-457200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安全问题：系统观测、漏洞利用检测与拦截、恶意软件等</a:t>
            </a:r>
            <a:endParaRPr lang="en-US" altLang="zh-CN" sz="3200" b="1" dirty="0">
              <a:solidFill>
                <a:srgbClr val="2C3E50"/>
              </a:solidFill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3FF2CC2-40FC-7943-8266-B4E6D7EEF177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2625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11086" y="3262523"/>
            <a:ext cx="9817589" cy="651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 3:</a:t>
            </a: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32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BPFShield</a:t>
            </a: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系统介绍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81AA315-F740-B24C-89C7-90E726D25B07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4948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2" y="370410"/>
            <a:ext cx="284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平台架构设计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AC4E69B-B5CB-9157-3EFA-0AE1B8164DC6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1A011C4-F006-6E45-9B15-9D22ED4E2B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6311" y="1632404"/>
            <a:ext cx="7377527" cy="436437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07AE7B4-6AD3-AA4C-BE9E-A84F7962835F}"/>
              </a:ext>
            </a:extLst>
          </p:cNvPr>
          <p:cNvSpPr txBox="1"/>
          <p:nvPr/>
        </p:nvSpPr>
        <p:spPr>
          <a:xfrm>
            <a:off x="7499576" y="1217913"/>
            <a:ext cx="4616419" cy="352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5000"/>
              </a:lnSpc>
              <a:buSzPct val="120000"/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目标</a:t>
            </a:r>
            <a:endParaRPr lang="en-US" altLang="zh-CN" sz="24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800100" lvl="2" indent="-342900">
              <a:lnSpc>
                <a:spcPct val="125000"/>
              </a:lnSpc>
              <a:buSzPct val="120000"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通用平台化</a:t>
            </a:r>
            <a:endParaRPr lang="en-US" altLang="zh-CN" b="1" dirty="0">
              <a:solidFill>
                <a:srgbClr val="2C3E50"/>
              </a:solidFill>
              <a:ea typeface="思源黑体 CN Normal" panose="020B0400000000000000" pitchFamily="34" charset="-122"/>
            </a:endParaRPr>
          </a:p>
          <a:p>
            <a:pPr marL="800100" lvl="1" indent="-342900">
              <a:lnSpc>
                <a:spcPct val="125000"/>
              </a:lnSpc>
              <a:buSzPct val="120000"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云原生使用体验</a:t>
            </a:r>
            <a:r>
              <a:rPr lang="en-US" altLang="zh-CN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 – </a:t>
            </a:r>
            <a:r>
              <a:rPr lang="zh-CN" altLang="en-US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与</a:t>
            </a:r>
            <a:r>
              <a:rPr lang="en-US" altLang="zh-CN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K8S</a:t>
            </a:r>
            <a:r>
              <a:rPr lang="zh-CN" altLang="en-US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结合</a:t>
            </a:r>
            <a:endParaRPr lang="en-US" altLang="zh-CN" b="1" dirty="0">
              <a:solidFill>
                <a:srgbClr val="2C3E50"/>
              </a:solidFill>
              <a:ea typeface="思源黑体 CN Normal" panose="020B0400000000000000" pitchFamily="34" charset="-122"/>
            </a:endParaRPr>
          </a:p>
          <a:p>
            <a:pPr marL="800100" lvl="1" indent="-342900">
              <a:lnSpc>
                <a:spcPct val="125000"/>
              </a:lnSpc>
              <a:buSzPct val="120000"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易用性</a:t>
            </a:r>
            <a:r>
              <a:rPr lang="en-US" altLang="zh-CN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 – </a:t>
            </a:r>
            <a:r>
              <a:rPr lang="en-US" altLang="zh-CN" b="1" dirty="0" err="1">
                <a:solidFill>
                  <a:srgbClr val="2C3E50"/>
                </a:solidFill>
                <a:ea typeface="思源黑体 CN Normal" panose="020B0400000000000000" pitchFamily="34" charset="-122"/>
              </a:rPr>
              <a:t>yaml</a:t>
            </a:r>
            <a:r>
              <a:rPr lang="zh-CN" altLang="en-US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格式策略语言</a:t>
            </a:r>
            <a:endParaRPr lang="en-US" altLang="zh-CN" b="1" dirty="0">
              <a:solidFill>
                <a:srgbClr val="2C3E50"/>
              </a:solidFill>
              <a:ea typeface="思源黑体 CN Normal" panose="020B0400000000000000" pitchFamily="34" charset="-122"/>
            </a:endParaRPr>
          </a:p>
          <a:p>
            <a:pPr marL="800100" lvl="1" indent="-342900">
              <a:lnSpc>
                <a:spcPct val="125000"/>
              </a:lnSpc>
              <a:buSzPct val="120000"/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性能</a:t>
            </a:r>
            <a:r>
              <a:rPr lang="en-US" altLang="zh-CN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 –</a:t>
            </a:r>
            <a:r>
              <a:rPr lang="zh-CN" altLang="en-US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 细粒度按需加载，灵活编排调度</a:t>
            </a:r>
            <a:endParaRPr lang="en-US" altLang="zh-CN" b="1" dirty="0">
              <a:solidFill>
                <a:srgbClr val="2C3E50"/>
              </a:solidFill>
              <a:ea typeface="思源黑体 CN Normal" panose="020B0400000000000000" pitchFamily="34" charset="-122"/>
            </a:endParaRPr>
          </a:p>
          <a:p>
            <a:pPr marL="342900" indent="-342900" algn="l">
              <a:lnSpc>
                <a:spcPct val="125000"/>
              </a:lnSpc>
              <a:buSzPct val="120000"/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抽象概念</a:t>
            </a:r>
            <a:endParaRPr lang="en-US" altLang="zh-CN" sz="24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800100" lvl="1" indent="-342900">
              <a:lnSpc>
                <a:spcPct val="125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BpfWorkload</a:t>
            </a: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类比</a:t>
            </a: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Deployment</a:t>
            </a:r>
          </a:p>
          <a:p>
            <a:pPr marL="800100" lvl="1" indent="-342900">
              <a:lnSpc>
                <a:spcPct val="125000"/>
              </a:lnSpc>
              <a:buSzPct val="120000"/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BpfObjectGroup</a:t>
            </a: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类比</a:t>
            </a: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Pod</a:t>
            </a:r>
          </a:p>
        </p:txBody>
      </p:sp>
    </p:spTree>
    <p:extLst>
      <p:ext uri="{BB962C8B-B14F-4D97-AF65-F5344CB8AC3E}">
        <p14:creationId xmlns:p14="http://schemas.microsoft.com/office/powerpoint/2010/main" val="23977858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48262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策略语言设计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–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安全领域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AC4E69B-B5CB-9157-3EFA-0AE1B8164DC6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5AAD3E29-D831-5A44-8D2A-2D40A25A9EDF}"/>
              </a:ext>
            </a:extLst>
          </p:cNvPr>
          <p:cNvSpPr txBox="1"/>
          <p:nvPr/>
        </p:nvSpPr>
        <p:spPr>
          <a:xfrm>
            <a:off x="1247280" y="3199428"/>
            <a:ext cx="584611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b="1" dirty="0" err="1">
                <a:solidFill>
                  <a:srgbClr val="2C3E50"/>
                </a:solidFill>
                <a:ea typeface="思源黑体 CN Normal" panose="020B0400000000000000" pitchFamily="34" charset="-122"/>
              </a:rPr>
              <a:t>Subject: </a:t>
            </a:r>
            <a:r>
              <a:rPr lang="zh-CN" altLang="en-US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当前实体对象，支持多种类型</a:t>
            </a:r>
            <a:endParaRPr lang="en-US" altLang="zh-CN" b="1" dirty="0">
              <a:solidFill>
                <a:srgbClr val="2C3E50"/>
              </a:solidFill>
              <a:ea typeface="思源黑体 CN Normal" panose="020B0400000000000000" pitchFamily="34" charset="-122"/>
            </a:endParaRPr>
          </a:p>
          <a:p>
            <a:pPr marL="285750" marR="0" indent="-2857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Object: </a:t>
            </a:r>
            <a:r>
              <a:rPr lang="zh-CN" altLang="en-US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主体访问的客体对象，支持多种类型</a:t>
            </a:r>
            <a:endParaRPr lang="en-US" altLang="zh-CN" b="1" dirty="0">
              <a:solidFill>
                <a:srgbClr val="2C3E50"/>
              </a:solidFill>
              <a:ea typeface="思源黑体 CN Normal" panose="020B0400000000000000" pitchFamily="34" charset="-122"/>
            </a:endParaRPr>
          </a:p>
          <a:p>
            <a:pPr marL="285750" marR="0" indent="-2857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Action: </a:t>
            </a:r>
            <a:r>
              <a:rPr lang="zh-CN" altLang="en-US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此次访问所被允许的动作</a:t>
            </a:r>
            <a:r>
              <a:rPr lang="en-US" altLang="zh-CN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: </a:t>
            </a:r>
            <a:r>
              <a:rPr lang="en-US" altLang="zh-CN" sz="1600" b="1" i="1" dirty="0">
                <a:latin typeface="Arial Narrow" panose="020B0604020202020204" pitchFamily="34" charset="0"/>
                <a:cs typeface="Arial Narrow" panose="020B0604020202020204" pitchFamily="34" charset="0"/>
              </a:rPr>
              <a:t>Allow/Deny/Audit</a:t>
            </a:r>
            <a:endParaRPr lang="en-US" altLang="zh-CN" b="1" i="1" dirty="0">
              <a:latin typeface="Courier" pitchFamily="2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3456ECF-3CE4-DC41-8FF2-2E3DE73BC60D}"/>
              </a:ext>
            </a:extLst>
          </p:cNvPr>
          <p:cNvSpPr txBox="1"/>
          <p:nvPr/>
        </p:nvSpPr>
        <p:spPr>
          <a:xfrm>
            <a:off x="1264338" y="2671214"/>
            <a:ext cx="1075357" cy="471924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SAO</a:t>
            </a:r>
            <a:endParaRPr lang="zh-CN" altLang="en-US" sz="2400" b="1" dirty="0">
              <a:solidFill>
                <a:srgbClr val="2C3E50"/>
              </a:solidFill>
              <a:ea typeface="思源黑体 CN Normal" panose="020B0400000000000000" pitchFamily="34" charset="-122"/>
              <a:sym typeface="Helvetica Light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8A23E15-510E-BB4B-BB36-0076A7B90C0D}"/>
              </a:ext>
            </a:extLst>
          </p:cNvPr>
          <p:cNvSpPr txBox="1"/>
          <p:nvPr/>
        </p:nvSpPr>
        <p:spPr>
          <a:xfrm>
            <a:off x="1264338" y="1450834"/>
            <a:ext cx="1075357" cy="471924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2C3E50"/>
                </a:solidFill>
                <a:ea typeface="思源黑体 CN Normal" panose="020B0400000000000000" pitchFamily="34" charset="-122"/>
                <a:sym typeface="Helvetica Light"/>
              </a:rPr>
              <a:t>Rule</a:t>
            </a:r>
            <a:endParaRPr lang="zh-CN" altLang="en-US" sz="2400" b="1" dirty="0">
              <a:solidFill>
                <a:srgbClr val="2C3E50"/>
              </a:solidFill>
              <a:ea typeface="思源黑体 CN Normal" panose="020B0400000000000000" pitchFamily="34" charset="-122"/>
              <a:sym typeface="Helvetica Ligh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036C5A7-0AFB-F840-90C1-80629407ECB8}"/>
              </a:ext>
            </a:extLst>
          </p:cNvPr>
          <p:cNvSpPr txBox="1"/>
          <p:nvPr/>
        </p:nvSpPr>
        <p:spPr>
          <a:xfrm>
            <a:off x="1134837" y="2016672"/>
            <a:ext cx="6070996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solidFill>
                  <a:srgbClr val="2C3E50"/>
                </a:solidFill>
                <a:ea typeface="思源黑体 CN Normal" panose="020B0400000000000000" pitchFamily="34" charset="-122"/>
                <a:sym typeface="Helvetica Light"/>
              </a:rPr>
              <a:t>Rule</a:t>
            </a:r>
            <a:r>
              <a:rPr lang="zh-CN" altLang="en-US" b="1" dirty="0">
                <a:solidFill>
                  <a:srgbClr val="2C3E50"/>
                </a:solidFill>
                <a:ea typeface="思源黑体 CN Normal" panose="020B0400000000000000" pitchFamily="34" charset="-122"/>
                <a:sym typeface="Helvetica Light"/>
              </a:rPr>
              <a:t> 是 </a:t>
            </a:r>
            <a:r>
              <a:rPr lang="en-US" altLang="zh-CN" b="1" dirty="0">
                <a:solidFill>
                  <a:srgbClr val="2C3E50"/>
                </a:solidFill>
                <a:ea typeface="思源黑体 CN Normal" panose="020B0400000000000000" pitchFamily="34" charset="-122"/>
                <a:sym typeface="Helvetica Light"/>
              </a:rPr>
              <a:t>Policy</a:t>
            </a:r>
            <a:r>
              <a:rPr lang="zh-CN" altLang="en-US" b="1" dirty="0">
                <a:solidFill>
                  <a:srgbClr val="2C3E50"/>
                </a:solidFill>
                <a:ea typeface="思源黑体 CN Normal" panose="020B0400000000000000" pitchFamily="34" charset="-122"/>
                <a:sym typeface="Helvetica Light"/>
              </a:rPr>
              <a:t> 的最小策略单元，多个 </a:t>
            </a:r>
            <a:r>
              <a:rPr lang="en-US" altLang="zh-CN" b="1" dirty="0">
                <a:solidFill>
                  <a:srgbClr val="2C3E50"/>
                </a:solidFill>
                <a:ea typeface="思源黑体 CN Normal" panose="020B0400000000000000" pitchFamily="34" charset="-122"/>
                <a:sym typeface="Helvetica Light"/>
              </a:rPr>
              <a:t>Rule</a:t>
            </a:r>
            <a:r>
              <a:rPr lang="zh-CN" altLang="en-US" b="1" dirty="0">
                <a:solidFill>
                  <a:srgbClr val="2C3E50"/>
                </a:solidFill>
                <a:ea typeface="思源黑体 CN Normal" panose="020B0400000000000000" pitchFamily="34" charset="-122"/>
                <a:sym typeface="Helvetica Light"/>
              </a:rPr>
              <a:t> 组成一个 </a:t>
            </a:r>
            <a:r>
              <a:rPr lang="en-US" altLang="zh-CN" b="1" dirty="0">
                <a:solidFill>
                  <a:srgbClr val="2C3E50"/>
                </a:solidFill>
                <a:ea typeface="思源黑体 CN Normal" panose="020B0400000000000000" pitchFamily="34" charset="-122"/>
                <a:sym typeface="Helvetica Light"/>
              </a:rPr>
              <a:t>Policy</a:t>
            </a:r>
            <a:endParaRPr lang="zh-CN" altLang="en-US" b="1" dirty="0">
              <a:solidFill>
                <a:srgbClr val="2C3E50"/>
              </a:solidFill>
              <a:ea typeface="思源黑体 CN Normal" panose="020B0400000000000000" pitchFamily="34" charset="-122"/>
              <a:sym typeface="Helvetica Ligh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373F62A-D9BA-B047-B5BA-52CFED24B841}"/>
              </a:ext>
            </a:extLst>
          </p:cNvPr>
          <p:cNvSpPr txBox="1"/>
          <p:nvPr/>
        </p:nvSpPr>
        <p:spPr>
          <a:xfrm>
            <a:off x="1264338" y="4340730"/>
            <a:ext cx="2116160" cy="471924"/>
          </a:xfrm>
          <a:prstGeom prst="rect">
            <a:avLst/>
          </a:prstGeom>
          <a:noFill/>
          <a:ln w="12700" cap="flat">
            <a:solidFill>
              <a:schemeClr val="accent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400" b="1" dirty="0">
                <a:solidFill>
                  <a:srgbClr val="2C3E50"/>
                </a:solidFill>
                <a:ea typeface="思源黑体 CN Normal" panose="020B0400000000000000" pitchFamily="34" charset="-122"/>
                <a:sym typeface="Helvetica Light"/>
              </a:rPr>
              <a:t>MatchPattern</a:t>
            </a:r>
            <a:endParaRPr lang="zh-CN" altLang="en-US" sz="2400" b="1" dirty="0">
              <a:solidFill>
                <a:srgbClr val="2C3E50"/>
              </a:solidFill>
              <a:ea typeface="思源黑体 CN Normal" panose="020B0400000000000000" pitchFamily="34" charset="-122"/>
              <a:sym typeface="Helvetica Light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9E266F2-067C-7B41-9BCA-227E5690B546}"/>
              </a:ext>
            </a:extLst>
          </p:cNvPr>
          <p:cNvSpPr txBox="1"/>
          <p:nvPr/>
        </p:nvSpPr>
        <p:spPr>
          <a:xfrm>
            <a:off x="1359723" y="5553190"/>
            <a:ext cx="584611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285750" marR="0" indent="-2857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600" b="1" dirty="0" err="1">
                <a:solidFill>
                  <a:srgbClr val="2C3E50"/>
                </a:solidFill>
                <a:ea typeface="思源黑体 CN Normal" panose="020B0400000000000000" pitchFamily="34" charset="-122"/>
              </a:rPr>
              <a:t>matchUsers: </a:t>
            </a:r>
            <a:r>
              <a:rPr lang="zh-CN" altLang="en-US" sz="1600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可匹配多个系统 </a:t>
            </a:r>
            <a:r>
              <a:rPr lang="en-US" altLang="zh-CN" sz="1600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User</a:t>
            </a:r>
          </a:p>
          <a:p>
            <a:pPr marL="285750" marR="0" indent="-2857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600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matchDirectories: </a:t>
            </a:r>
            <a:r>
              <a:rPr lang="zh-CN" altLang="en-US" sz="1600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可匹配多个文件目录</a:t>
            </a:r>
            <a:endParaRPr lang="en-US" altLang="zh-CN" sz="1600" b="1" dirty="0">
              <a:solidFill>
                <a:srgbClr val="2C3E50"/>
              </a:solidFill>
              <a:ea typeface="思源黑体 CN Normal" panose="020B0400000000000000" pitchFamily="34" charset="-122"/>
            </a:endParaRPr>
          </a:p>
          <a:p>
            <a:pPr marL="285750" marR="0" indent="-28575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1600" dirty="0">
                <a:latin typeface="Courier" pitchFamily="2" charset="0"/>
              </a:rPr>
              <a:t>...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AB690EE-C6ED-5245-B5C0-173B11964242}"/>
              </a:ext>
            </a:extLst>
          </p:cNvPr>
          <p:cNvSpPr txBox="1"/>
          <p:nvPr/>
        </p:nvSpPr>
        <p:spPr>
          <a:xfrm>
            <a:off x="1247280" y="4936182"/>
            <a:ext cx="5846110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作用于 </a:t>
            </a:r>
            <a:r>
              <a:rPr lang="en-US" altLang="zh-CN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Subject </a:t>
            </a:r>
            <a:r>
              <a:rPr lang="zh-CN" altLang="en-US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和 </a:t>
            </a:r>
            <a:r>
              <a:rPr lang="en-US" altLang="zh-CN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Object</a:t>
            </a:r>
            <a:r>
              <a:rPr lang="zh-CN" altLang="en-US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，用于匹配一组符合条件的 </a:t>
            </a:r>
            <a:r>
              <a:rPr lang="en-US" altLang="zh-CN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Subject</a:t>
            </a:r>
            <a:r>
              <a:rPr lang="zh-CN" altLang="en-US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 和 </a:t>
            </a:r>
            <a:r>
              <a:rPr lang="en-US" altLang="zh-CN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Object</a:t>
            </a:r>
            <a:endParaRPr lang="zh-CN" altLang="en-US" b="1" dirty="0">
              <a:solidFill>
                <a:srgbClr val="2C3E50"/>
              </a:solidFill>
              <a:ea typeface="思源黑体 CN Normal" panose="020B0400000000000000" pitchFamily="34" charset="-122"/>
              <a:sym typeface="Helvetica Light"/>
            </a:endParaRP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50797E6B-196E-4343-81DB-8672CDE1970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071538" y="1446860"/>
            <a:ext cx="2688494" cy="346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914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2" y="370410"/>
            <a:ext cx="28466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自我介绍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8060" y="1680908"/>
            <a:ext cx="9817589" cy="4214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李强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蚂蚁集团，安全工程师</a:t>
            </a:r>
            <a:endParaRPr lang="en-US" altLang="zh-CN" sz="24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底层安全，内核、虚拟化、容器安全</a:t>
            </a:r>
            <a:endParaRPr lang="en-US" altLang="zh-CN" sz="2400" b="1" dirty="0">
              <a:solidFill>
                <a:srgbClr val="2C3E50"/>
              </a:solidFill>
              <a:ea typeface="思源黑体 CN Normal" panose="020B0400000000000000" pitchFamily="34" charset="-122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 algn="l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张绪峰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蚂蚁集团，研发工程师</a:t>
            </a:r>
            <a:endParaRPr lang="en-US" altLang="zh-CN" sz="2400" b="1" dirty="0">
              <a:solidFill>
                <a:srgbClr val="2C3E50"/>
              </a:solidFill>
              <a:ea typeface="思源黑体 CN Normal" panose="020B0400000000000000" pitchFamily="34" charset="-122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内核、容器、可信计算</a:t>
            </a:r>
            <a:endParaRPr lang="en-US" altLang="zh-CN" sz="2400" b="1" dirty="0">
              <a:solidFill>
                <a:srgbClr val="2C3E50"/>
              </a:solidFill>
              <a:ea typeface="思源黑体 CN Normal" panose="020B0400000000000000" pitchFamily="34" charset="-122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zh-CN" altLang="en-US" sz="2400" b="1" dirty="0">
              <a:solidFill>
                <a:srgbClr val="2C3E50"/>
              </a:solidFill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577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4017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基于身份的规则引擎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AC4E69B-B5CB-9157-3EFA-0AE1B8164DC6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ED2E8AB-5142-774F-B7AA-AF61D3B65E8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48075" y="1624763"/>
            <a:ext cx="5188668" cy="478027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FC3581E9-C274-AA46-AAE6-0255AB92E154}"/>
              </a:ext>
            </a:extLst>
          </p:cNvPr>
          <p:cNvSpPr txBox="1"/>
          <p:nvPr/>
        </p:nvSpPr>
        <p:spPr>
          <a:xfrm>
            <a:off x="6854968" y="1743459"/>
            <a:ext cx="4837679" cy="26662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25000"/>
              </a:lnSpc>
              <a:buSzPct val="120000"/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用户态身份到内核态身份的映射</a:t>
            </a:r>
            <a:endParaRPr lang="en-US" altLang="zh-CN" sz="24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 algn="l">
              <a:lnSpc>
                <a:spcPct val="125000"/>
              </a:lnSpc>
              <a:buSzPct val="120000"/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应用身份</a:t>
            </a:r>
            <a:endParaRPr lang="en-US" altLang="zh-CN" sz="24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800100" lvl="1" indent="-342900">
              <a:lnSpc>
                <a:spcPct val="125000"/>
              </a:lnSpc>
              <a:buSzPct val="120000"/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内核态</a:t>
            </a:r>
            <a:r>
              <a:rPr lang="en-US" altLang="zh-CN" sz="24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en-US" altLang="zh-CN" sz="1600" b="1" i="1" dirty="0">
                <a:solidFill>
                  <a:srgbClr val="2C3E50"/>
                </a:solidFill>
                <a:latin typeface="Arial Narrow" panose="020B0604020202020204" pitchFamily="34" charset="0"/>
                <a:ea typeface="思源黑体 CN Normal" panose="020B0400000000000000" pitchFamily="34" charset="-122"/>
                <a:cs typeface="Arial Narrow" panose="020B0604020202020204" pitchFamily="34" charset="0"/>
              </a:rPr>
              <a:t>Namespace ID</a:t>
            </a:r>
          </a:p>
          <a:p>
            <a:pPr marL="800100" lvl="1" indent="-342900">
              <a:lnSpc>
                <a:spcPct val="125000"/>
              </a:lnSpc>
              <a:buSzPct val="120000"/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用户态</a:t>
            </a:r>
            <a:r>
              <a:rPr lang="en-US" altLang="zh-CN" sz="24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en-US" altLang="zh-CN" sz="1600" b="1" i="1" dirty="0">
                <a:solidFill>
                  <a:srgbClr val="2C3E50"/>
                </a:solidFill>
                <a:latin typeface="Arial Narrow" panose="020B0604020202020204" pitchFamily="34" charset="0"/>
                <a:ea typeface="思源黑体 CN Normal" panose="020B0400000000000000" pitchFamily="34" charset="-122"/>
                <a:cs typeface="Arial Narrow" panose="020B0604020202020204" pitchFamily="34" charset="0"/>
              </a:rPr>
              <a:t>hash(</a:t>
            </a:r>
            <a:r>
              <a:rPr lang="en-US" altLang="zh-CN" sz="1600" b="1" i="1" dirty="0" err="1">
                <a:solidFill>
                  <a:srgbClr val="2C3E50"/>
                </a:solidFill>
                <a:latin typeface="Arial Narrow" panose="020B0604020202020204" pitchFamily="34" charset="0"/>
                <a:ea typeface="思源黑体 CN Normal" panose="020B0400000000000000" pitchFamily="34" charset="-122"/>
                <a:cs typeface="Arial Narrow" panose="020B0604020202020204" pitchFamily="34" charset="0"/>
              </a:rPr>
              <a:t>app_name</a:t>
            </a:r>
            <a:r>
              <a:rPr lang="en-US" altLang="zh-CN" sz="1600" b="1" i="1" dirty="0">
                <a:solidFill>
                  <a:srgbClr val="2C3E50"/>
                </a:solidFill>
                <a:latin typeface="Arial Narrow" panose="020B0604020202020204" pitchFamily="34" charset="0"/>
                <a:ea typeface="思源黑体 CN Normal" panose="020B0400000000000000" pitchFamily="34" charset="-122"/>
                <a:cs typeface="Arial Narrow" panose="020B0604020202020204" pitchFamily="34" charset="0"/>
              </a:rPr>
              <a:t>/</a:t>
            </a:r>
            <a:r>
              <a:rPr lang="en-US" altLang="zh-CN" sz="1600" b="1" i="1" dirty="0" err="1">
                <a:solidFill>
                  <a:srgbClr val="2C3E50"/>
                </a:solidFill>
                <a:latin typeface="Arial Narrow" panose="020B0604020202020204" pitchFamily="34" charset="0"/>
                <a:ea typeface="思源黑体 CN Normal" panose="020B0400000000000000" pitchFamily="34" charset="-122"/>
                <a:cs typeface="Arial Narrow" panose="020B0604020202020204" pitchFamily="34" charset="0"/>
              </a:rPr>
              <a:t>pod_ns</a:t>
            </a:r>
            <a:r>
              <a:rPr lang="en-US" altLang="zh-CN" sz="1600" b="1" i="1" dirty="0">
                <a:solidFill>
                  <a:srgbClr val="2C3E50"/>
                </a:solidFill>
                <a:latin typeface="Arial Narrow" panose="020B0604020202020204" pitchFamily="34" charset="0"/>
                <a:ea typeface="思源黑体 CN Normal" panose="020B0400000000000000" pitchFamily="34" charset="-122"/>
                <a:cs typeface="Arial Narrow" panose="020B0604020202020204" pitchFamily="34" charset="0"/>
              </a:rPr>
              <a:t>/</a:t>
            </a:r>
            <a:r>
              <a:rPr lang="en-US" altLang="zh-CN" sz="1600" b="1" i="1" dirty="0" err="1">
                <a:solidFill>
                  <a:srgbClr val="2C3E50"/>
                </a:solidFill>
                <a:latin typeface="Arial Narrow" panose="020B0604020202020204" pitchFamily="34" charset="0"/>
                <a:ea typeface="思源黑体 CN Normal" panose="020B0400000000000000" pitchFamily="34" charset="-122"/>
                <a:cs typeface="Arial Narrow" panose="020B0604020202020204" pitchFamily="34" charset="0"/>
              </a:rPr>
              <a:t>pod_name</a:t>
            </a:r>
            <a:r>
              <a:rPr lang="en-US" altLang="zh-CN" sz="1600" b="1" i="1" dirty="0">
                <a:solidFill>
                  <a:srgbClr val="2C3E50"/>
                </a:solidFill>
                <a:latin typeface="Arial Narrow" panose="020B0604020202020204" pitchFamily="34" charset="0"/>
                <a:ea typeface="思源黑体 CN Normal" panose="020B0400000000000000" pitchFamily="34" charset="-122"/>
                <a:cs typeface="Arial Narrow" panose="020B0604020202020204" pitchFamily="34" charset="0"/>
              </a:rPr>
              <a:t>)</a:t>
            </a:r>
            <a:endParaRPr lang="en-US" altLang="zh-CN" sz="16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 algn="l">
              <a:lnSpc>
                <a:spcPct val="125000"/>
              </a:lnSpc>
              <a:buSzPct val="120000"/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基于身份的特征规则匹配</a:t>
            </a:r>
            <a:endParaRPr lang="en-US" altLang="zh-CN" sz="24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6827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3649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未来工作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AC4E69B-B5CB-9157-3EFA-0AE1B8164DC6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CDE0A6D4-2F4B-BE48-BBAB-454E0029FDA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5624" y="1417926"/>
            <a:ext cx="4044113" cy="496058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720B60D-7788-894D-8D17-6F4478FB6082}"/>
              </a:ext>
            </a:extLst>
          </p:cNvPr>
          <p:cNvSpPr txBox="1"/>
          <p:nvPr/>
        </p:nvSpPr>
        <p:spPr>
          <a:xfrm>
            <a:off x="5719224" y="1538251"/>
            <a:ext cx="5817780" cy="2797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SzPct val="120000"/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基于</a:t>
            </a:r>
            <a:r>
              <a:rPr lang="en-US" altLang="zh-CN" sz="24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OCI</a:t>
            </a:r>
            <a:r>
              <a:rPr lang="zh-CN" altLang="en-US" sz="24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规范的</a:t>
            </a:r>
            <a:r>
              <a:rPr lang="en-US" altLang="zh-CN" sz="24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eBPF</a:t>
            </a:r>
            <a:r>
              <a:rPr lang="zh-CN" altLang="en-US" sz="24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制品流水线</a:t>
            </a:r>
            <a:endParaRPr lang="en-US" altLang="zh-CN" sz="24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 algn="l">
              <a:lnSpc>
                <a:spcPct val="150000"/>
              </a:lnSpc>
              <a:buSzPct val="120000"/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建设</a:t>
            </a:r>
            <a:r>
              <a:rPr lang="en-US" altLang="zh-CN" sz="24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eBPF</a:t>
            </a:r>
            <a:r>
              <a:rPr lang="zh-CN" altLang="en-US" sz="24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制品</a:t>
            </a:r>
            <a:r>
              <a:rPr lang="en-US" altLang="zh-CN" sz="24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Registry – </a:t>
            </a:r>
            <a:r>
              <a:rPr lang="en-US" altLang="zh-CN" sz="24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BPFHub</a:t>
            </a:r>
            <a:endParaRPr lang="en-US" altLang="zh-CN" sz="24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 algn="l">
              <a:lnSpc>
                <a:spcPct val="150000"/>
              </a:lnSpc>
              <a:buSzPct val="120000"/>
              <a:buFont typeface="Wingdings" pitchFamily="2" charset="2"/>
              <a:buChar char="Ø"/>
            </a:pPr>
            <a:r>
              <a:rPr lang="en-US" altLang="zh-CN" sz="24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eBPF</a:t>
            </a:r>
            <a:r>
              <a:rPr lang="zh-CN" altLang="en-US" sz="24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制品签名验签的支持</a:t>
            </a:r>
            <a:endParaRPr lang="en-US" altLang="zh-CN" sz="24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 algn="l">
              <a:lnSpc>
                <a:spcPct val="150000"/>
              </a:lnSpc>
              <a:buSzPct val="120000"/>
              <a:buFont typeface="Wingdings" pitchFamily="2" charset="2"/>
              <a:buChar char="Ø"/>
            </a:pPr>
            <a:r>
              <a:rPr lang="en-US" altLang="zh-CN" sz="24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eBPF</a:t>
            </a:r>
            <a:r>
              <a:rPr lang="zh-CN" altLang="en-US" sz="24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与可信计算的结合</a:t>
            </a:r>
            <a:endParaRPr lang="en-US" altLang="zh-CN" sz="24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342900" indent="-342900">
              <a:lnSpc>
                <a:spcPct val="150000"/>
              </a:lnSpc>
              <a:buSzPct val="120000"/>
              <a:buFont typeface="Wingdings" pitchFamily="2" charset="2"/>
              <a:buChar char="Ø"/>
            </a:pPr>
            <a:r>
              <a:rPr lang="zh-CN" altLang="en-US" sz="24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基于</a:t>
            </a:r>
            <a:r>
              <a:rPr lang="en-US" altLang="zh-CN" sz="24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BTF</a:t>
            </a:r>
            <a:r>
              <a:rPr lang="zh-CN" altLang="en-US" sz="24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信息的审计日志输出扩展能力</a:t>
            </a:r>
            <a:endParaRPr lang="en-US" altLang="zh-CN" sz="24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52911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11086" y="3262523"/>
            <a:ext cx="9817589" cy="188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谢谢！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25000"/>
              </a:lnSpc>
            </a:pPr>
            <a:r>
              <a:rPr lang="en-US" altLang="zh-CN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6"/>
              </a:rPr>
              <a:t>liq3ea@gmail.com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algn="l">
              <a:lnSpc>
                <a:spcPct val="125000"/>
              </a:lnSpc>
            </a:pPr>
            <a:r>
              <a:rPr lang="en-US" altLang="zh-CN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7"/>
              </a:rPr>
              <a:t>yunbo.zxf@gmail.com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081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2" y="370410"/>
            <a:ext cx="28466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8060" y="1680908"/>
            <a:ext cx="9817589" cy="188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云原生时代系统安全面临的问题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 algn="l">
              <a:lnSpc>
                <a:spcPct val="125000"/>
              </a:lnSpc>
              <a:buFont typeface="Wingdings" pitchFamily="2" charset="2"/>
              <a:buChar char="l"/>
            </a:pPr>
            <a:r>
              <a:rPr lang="en-US" altLang="zh-CN" sz="32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eBPF</a:t>
            </a: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用于系统安全领域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 algn="l">
              <a:lnSpc>
                <a:spcPct val="125000"/>
              </a:lnSpc>
              <a:buFont typeface="Wingdings" pitchFamily="2" charset="2"/>
              <a:buChar char="l"/>
            </a:pPr>
            <a:r>
              <a:rPr lang="en-US" altLang="zh-CN" sz="32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BPFShield</a:t>
            </a: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系统介绍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65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11086" y="3262523"/>
            <a:ext cx="9817589" cy="651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25000"/>
              </a:lnSpc>
            </a:pPr>
            <a:r>
              <a:rPr lang="en-US" altLang="zh-CN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Part 1: </a:t>
            </a: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云原生时代系统安全面临的问题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708522B0-E0B7-2C43-8E93-1D1BDFCADD93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0142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5677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云原生安全： 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runtime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安全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A4F873C-0E95-5A41-8222-E3BFD8860E12}"/>
              </a:ext>
            </a:extLst>
          </p:cNvPr>
          <p:cNvSpPr txBox="1"/>
          <p:nvPr/>
        </p:nvSpPr>
        <p:spPr>
          <a:xfrm>
            <a:off x="397585" y="1578130"/>
            <a:ext cx="9817589" cy="1267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网络安全：</a:t>
            </a:r>
            <a:r>
              <a:rPr lang="en-US" altLang="zh-CN" sz="32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kubernetes</a:t>
            </a: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有标准，典型实现</a:t>
            </a:r>
            <a:r>
              <a:rPr lang="en-US" altLang="zh-CN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Cilium</a:t>
            </a:r>
          </a:p>
          <a:p>
            <a:pPr marL="457200" indent="-457200" algn="l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系统安全：尚无标准，实现有</a:t>
            </a:r>
            <a:r>
              <a:rPr lang="en-US" altLang="zh-CN" sz="32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sysdig</a:t>
            </a:r>
            <a:r>
              <a:rPr lang="en-US" altLang="zh-CN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</a:t>
            </a: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Tetragon</a:t>
            </a: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等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131E317-5646-0046-8834-E7E18786D7D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4106" y="2818860"/>
            <a:ext cx="9183980" cy="402961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ACD751C7-3914-5549-BD14-014AA9EDD849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77093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5677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典型的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runtime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系统安全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2DD3B8E-7C94-8D4F-8B27-09216BEAAC0A}"/>
              </a:ext>
            </a:extLst>
          </p:cNvPr>
          <p:cNvSpPr txBox="1"/>
          <p:nvPr/>
        </p:nvSpPr>
        <p:spPr>
          <a:xfrm>
            <a:off x="285065" y="1817133"/>
            <a:ext cx="9817589" cy="249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系统行为观测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漏洞检测与拦截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 algn="l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容器逃逸检测与拦截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 algn="l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恶意软件检测与拦截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DFEFB54-247A-3043-81DC-7F5D3E230E8D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8867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5677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系统行为观测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2DD3B8E-7C94-8D4F-8B27-09216BEAAC0A}"/>
              </a:ext>
            </a:extLst>
          </p:cNvPr>
          <p:cNvSpPr txBox="1"/>
          <p:nvPr/>
        </p:nvSpPr>
        <p:spPr>
          <a:xfrm>
            <a:off x="499817" y="1681589"/>
            <a:ext cx="11692183" cy="373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问题：如何确定内核安全加固项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 algn="l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背景：大规模集群上运行各种各样业务，很难统一确定加固项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 algn="l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例子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Linux</a:t>
            </a: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各种内核安全加固项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…</a:t>
            </a:r>
          </a:p>
          <a:p>
            <a:pPr lvl="1" indent="-457200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需求：需要能够对集群上的节点方便的插桩收集数据</a:t>
            </a:r>
            <a:endParaRPr lang="en-US" altLang="zh-CN" sz="3200" b="1" dirty="0">
              <a:solidFill>
                <a:srgbClr val="2C3E50"/>
              </a:solidFill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5F07D67-CF49-7D4C-A3AE-7799A4ED7993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9900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5677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漏洞利用检测与拦截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2DD3B8E-7C94-8D4F-8B27-09216BEAAC0A}"/>
              </a:ext>
            </a:extLst>
          </p:cNvPr>
          <p:cNvSpPr txBox="1"/>
          <p:nvPr/>
        </p:nvSpPr>
        <p:spPr>
          <a:xfrm>
            <a:off x="499817" y="1681589"/>
            <a:ext cx="11692183" cy="4354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问题：</a:t>
            </a:r>
            <a:r>
              <a:rPr lang="en-US" altLang="zh-CN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Linux</a:t>
            </a: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系统漏洞频发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 algn="l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背景：生产环境内核的升级和补丁都不容易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 algn="l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影响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系统漏洞越来越多，特别是内核漏洞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Linux</a:t>
            </a: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漏洞防御方案发展缓慢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在容器化场景下影响更大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lvl="1" indent="-457200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需求：能够快速的针对漏洞进行系统止血工作</a:t>
            </a:r>
            <a:endParaRPr lang="en-US" altLang="zh-CN" sz="3200" b="1" dirty="0">
              <a:solidFill>
                <a:srgbClr val="2C3E50"/>
              </a:solidFill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4515767-62DD-3642-92EB-E11E64B759DE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2798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5677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容器逃逸检测与拦截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2DD3B8E-7C94-8D4F-8B27-09216BEAAC0A}"/>
              </a:ext>
            </a:extLst>
          </p:cNvPr>
          <p:cNvSpPr txBox="1"/>
          <p:nvPr/>
        </p:nvSpPr>
        <p:spPr>
          <a:xfrm>
            <a:off x="499817" y="1681589"/>
            <a:ext cx="11692183" cy="4354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l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问题：容器逃逸是云原生安全最大风险之一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 algn="l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背景：容器逃逸比较常见，风险很大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457200" indent="-457200" algn="l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例子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altLang="zh-CN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User</a:t>
            </a: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mode</a:t>
            </a: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helper</a:t>
            </a: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逃逸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特权权限配置不当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914400" lvl="1" indent="-4572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系统漏洞</a:t>
            </a:r>
            <a:endParaRPr lang="en-US" altLang="zh-CN" sz="32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lvl="1" indent="-457200">
              <a:lnSpc>
                <a:spcPct val="125000"/>
              </a:lnSpc>
              <a:buFont typeface="Wingdings" pitchFamily="2" charset="2"/>
              <a:buChar char="l"/>
            </a:pPr>
            <a:r>
              <a:rPr lang="zh-CN" altLang="en-US" sz="3200" b="1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需求：能够高效的检测或者拦截各类容器逃逸漏洞</a:t>
            </a:r>
            <a:endParaRPr lang="en-US" altLang="zh-CN" sz="3200" b="1" dirty="0">
              <a:solidFill>
                <a:srgbClr val="2C3E50"/>
              </a:solidFill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61013F3-CDB5-974D-A7FC-7E3D740E667F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37864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lumMod val="75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100000">
              <a:srgbClr val="F0F4FA"/>
            </a:gs>
            <a:gs pos="79000">
              <a:schemeClr val="accent1">
                <a:lumMod val="20000"/>
                <a:lumOff val="80000"/>
              </a:schemeClr>
            </a:gs>
          </a:gsLst>
          <a:lin ang="1200000" scaled="0"/>
          <a:tileRect/>
        </a:gradFill>
        <a:ln>
          <a:noFill/>
        </a:ln>
      </a:spPr>
      <a:bodyPr rtlCol="0" anchor="ctr"/>
      <a:lstStyle>
        <a:defPPr algn="ctr">
          <a:defRPr sz="5800" dirty="0">
            <a:latin typeface="思源黑体 CN Bold" panose="020B0800000000000000" pitchFamily="34" charset="-122"/>
            <a:ea typeface="思源黑体 CN Bold" panose="020B0800000000000000" pitchFamily="34" charset="-122"/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2069</TotalTime>
  <Words>956</Words>
  <Application>Microsoft Macintosh PowerPoint</Application>
  <PresentationFormat>宽屏</PresentationFormat>
  <Paragraphs>167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等线</vt:lpstr>
      <vt:lpstr>等线 Light</vt:lpstr>
      <vt:lpstr>思源黑体 CN Bold</vt:lpstr>
      <vt:lpstr>思源黑体 CN Heavy</vt:lpstr>
      <vt:lpstr>思源黑体 CN Normal</vt:lpstr>
      <vt:lpstr>思源宋体 CN Heavy</vt:lpstr>
      <vt:lpstr>Arial</vt:lpstr>
      <vt:lpstr>Arial Narrow</vt:lpstr>
      <vt:lpstr>Courier</vt:lpstr>
      <vt:lpstr>Quattrocento Sans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1011</dc:creator>
  <cp:lastModifiedBy>Microsoft Office User</cp:lastModifiedBy>
  <cp:revision>121</cp:revision>
  <dcterms:created xsi:type="dcterms:W3CDTF">2022-09-01T00:51:00Z</dcterms:created>
  <dcterms:modified xsi:type="dcterms:W3CDTF">2022-11-08T02:06:26Z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2052-11.1.0.9021</vt:lpwstr>
  </property>
</Properties>
</file>